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notesSlides/notesSlide24.xml" ContentType="application/vnd.openxmlformats-officedocument.presentationml.notesSlide+xml"/>
  <Override PartName="/ppt/theme/themeOverride25.xml" ContentType="application/vnd.openxmlformats-officedocument.themeOverride+xml"/>
  <Override PartName="/ppt/notesSlides/notesSlide25.xml" ContentType="application/vnd.openxmlformats-officedocument.presentationml.notesSlide+xml"/>
  <Override PartName="/ppt/theme/themeOverride26.xml" ContentType="application/vnd.openxmlformats-officedocument.themeOverride+xml"/>
  <Override PartName="/ppt/notesSlides/notesSlide26.xml" ContentType="application/vnd.openxmlformats-officedocument.presentationml.notesSlide+xml"/>
  <Override PartName="/ppt/theme/themeOverride27.xml" ContentType="application/vnd.openxmlformats-officedocument.themeOverride+xml"/>
  <Override PartName="/ppt/notesSlides/notesSlide27.xml" ContentType="application/vnd.openxmlformats-officedocument.presentationml.notesSlide+xml"/>
  <Override PartName="/ppt/theme/themeOverride28.xml" ContentType="application/vnd.openxmlformats-officedocument.themeOverride+xml"/>
  <Override PartName="/ppt/notesSlides/notesSlide28.xml" ContentType="application/vnd.openxmlformats-officedocument.presentationml.notesSlide+xml"/>
  <Override PartName="/ppt/theme/themeOverride29.xml" ContentType="application/vnd.openxmlformats-officedocument.themeOverride+xml"/>
  <Override PartName="/ppt/notesSlides/notesSlide29.xml" ContentType="application/vnd.openxmlformats-officedocument.presentationml.notesSlide+xml"/>
  <Override PartName="/ppt/theme/themeOverride30.xml" ContentType="application/vnd.openxmlformats-officedocument.themeOverride+xml"/>
  <Override PartName="/ppt/notesSlides/notesSlide30.xml" ContentType="application/vnd.openxmlformats-officedocument.presentationml.notesSlide+xml"/>
  <Override PartName="/ppt/theme/themeOverride31.xml" ContentType="application/vnd.openxmlformats-officedocument.themeOverride+xml"/>
  <Override PartName="/ppt/notesSlides/notesSlide31.xml" ContentType="application/vnd.openxmlformats-officedocument.presentationml.notesSlide+xml"/>
  <Override PartName="/ppt/theme/themeOverride32.xml" ContentType="application/vnd.openxmlformats-officedocument.themeOverride+xml"/>
  <Override PartName="/ppt/notesSlides/notesSlide32.xml" ContentType="application/vnd.openxmlformats-officedocument.presentationml.notesSlide+xml"/>
  <Override PartName="/ppt/theme/themeOverride33.xml" ContentType="application/vnd.openxmlformats-officedocument.themeOverride+xml"/>
  <Override PartName="/ppt/notesSlides/notesSlide33.xml" ContentType="application/vnd.openxmlformats-officedocument.presentationml.notesSlide+xml"/>
  <Override PartName="/ppt/theme/themeOverride34.xml" ContentType="application/vnd.openxmlformats-officedocument.themeOverride+xml"/>
  <Override PartName="/ppt/notesSlides/notesSlide34.xml" ContentType="application/vnd.openxmlformats-officedocument.presentationml.notesSlide+xml"/>
  <Override PartName="/ppt/theme/themeOverride35.xml" ContentType="application/vnd.openxmlformats-officedocument.themeOverride+xml"/>
  <Override PartName="/ppt/notesSlides/notesSlide35.xml" ContentType="application/vnd.openxmlformats-officedocument.presentationml.notesSlide+xml"/>
  <Override PartName="/ppt/theme/themeOverride36.xml" ContentType="application/vnd.openxmlformats-officedocument.themeOverride+xml"/>
  <Override PartName="/ppt/notesSlides/notesSlide36.xml" ContentType="application/vnd.openxmlformats-officedocument.presentationml.notesSlide+xml"/>
  <Override PartName="/ppt/theme/themeOverride37.xml" ContentType="application/vnd.openxmlformats-officedocument.themeOverride+xml"/>
  <Override PartName="/ppt/notesSlides/notesSlide37.xml" ContentType="application/vnd.openxmlformats-officedocument.presentationml.notesSlide+xml"/>
  <Override PartName="/ppt/theme/themeOverride38.xml" ContentType="application/vnd.openxmlformats-officedocument.themeOverride+xml"/>
  <Override PartName="/ppt/notesSlides/notesSlide38.xml" ContentType="application/vnd.openxmlformats-officedocument.presentationml.notesSlide+xml"/>
  <Override PartName="/ppt/theme/themeOverride39.xml" ContentType="application/vnd.openxmlformats-officedocument.themeOverride+xml"/>
  <Override PartName="/ppt/notesSlides/notesSlide39.xml" ContentType="application/vnd.openxmlformats-officedocument.presentationml.notesSlide+xml"/>
  <Override PartName="/ppt/theme/themeOverride40.xml" ContentType="application/vnd.openxmlformats-officedocument.themeOverride+xml"/>
  <Override PartName="/ppt/notesSlides/notesSlide40.xml" ContentType="application/vnd.openxmlformats-officedocument.presentationml.notesSlide+xml"/>
  <Override PartName="/ppt/theme/themeOverride41.xml" ContentType="application/vnd.openxmlformats-officedocument.themeOverride+xml"/>
  <Override PartName="/ppt/notesSlides/notesSlide41.xml" ContentType="application/vnd.openxmlformats-officedocument.presentationml.notesSlide+xml"/>
  <Override PartName="/ppt/theme/themeOverride42.xml" ContentType="application/vnd.openxmlformats-officedocument.themeOverride+xml"/>
  <Override PartName="/ppt/notesSlides/notesSlide42.xml" ContentType="application/vnd.openxmlformats-officedocument.presentationml.notesSlide+xml"/>
  <Override PartName="/ppt/theme/themeOverride43.xml" ContentType="application/vnd.openxmlformats-officedocument.themeOverride+xml"/>
  <Override PartName="/ppt/notesSlides/notesSlide43.xml" ContentType="application/vnd.openxmlformats-officedocument.presentationml.notesSlide+xml"/>
  <Override PartName="/ppt/theme/themeOverride44.xml" ContentType="application/vnd.openxmlformats-officedocument.themeOverride+xml"/>
  <Override PartName="/ppt/notesSlides/notesSlide44.xml" ContentType="application/vnd.openxmlformats-officedocument.presentationml.notesSlide+xml"/>
  <Override PartName="/ppt/theme/themeOverride45.xml" ContentType="application/vnd.openxmlformats-officedocument.themeOverride+xml"/>
  <Override PartName="/ppt/notesSlides/notesSlide45.xml" ContentType="application/vnd.openxmlformats-officedocument.presentationml.notesSlide+xml"/>
  <Override PartName="/ppt/theme/themeOverride46.xml" ContentType="application/vnd.openxmlformats-officedocument.themeOverride+xml"/>
  <Override PartName="/ppt/notesSlides/notesSlide46.xml" ContentType="application/vnd.openxmlformats-officedocument.presentationml.notesSlide+xml"/>
  <Override PartName="/ppt/theme/themeOverride47.xml" ContentType="application/vnd.openxmlformats-officedocument.themeOverride+xml"/>
  <Override PartName="/ppt/notesSlides/notesSlide47.xml" ContentType="application/vnd.openxmlformats-officedocument.presentationml.notesSlide+xml"/>
  <Override PartName="/ppt/theme/themeOverride48.xml" ContentType="application/vnd.openxmlformats-officedocument.themeOverride+xml"/>
  <Override PartName="/ppt/notesSlides/notesSlide48.xml" ContentType="application/vnd.openxmlformats-officedocument.presentationml.notesSlide+xml"/>
  <Override PartName="/ppt/theme/themeOverride49.xml" ContentType="application/vnd.openxmlformats-officedocument.themeOverride+xml"/>
  <Override PartName="/ppt/notesSlides/notesSlide49.xml" ContentType="application/vnd.openxmlformats-officedocument.presentationml.notesSlide+xml"/>
  <Override PartName="/ppt/theme/themeOverride50.xml" ContentType="application/vnd.openxmlformats-officedocument.themeOverride+xml"/>
  <Override PartName="/ppt/notesSlides/notesSlide50.xml" ContentType="application/vnd.openxmlformats-officedocument.presentationml.notesSlide+xml"/>
  <Override PartName="/ppt/theme/themeOverride51.xml" ContentType="application/vnd.openxmlformats-officedocument.themeOverride+xml"/>
  <Override PartName="/ppt/notesSlides/notesSlide51.xml" ContentType="application/vnd.openxmlformats-officedocument.presentationml.notesSlide+xml"/>
  <Override PartName="/ppt/theme/themeOverride52.xml" ContentType="application/vnd.openxmlformats-officedocument.themeOverride+xml"/>
  <Override PartName="/ppt/notesSlides/notesSlide52.xml" ContentType="application/vnd.openxmlformats-officedocument.presentationml.notesSlide+xml"/>
  <Override PartName="/ppt/theme/themeOverride53.xml" ContentType="application/vnd.openxmlformats-officedocument.themeOverride+xml"/>
  <Override PartName="/ppt/notesSlides/notesSlide53.xml" ContentType="application/vnd.openxmlformats-officedocument.presentationml.notesSlide+xml"/>
  <Override PartName="/ppt/theme/themeOverride54.xml" ContentType="application/vnd.openxmlformats-officedocument.themeOverride+xml"/>
  <Override PartName="/ppt/notesSlides/notesSlide54.xml" ContentType="application/vnd.openxmlformats-officedocument.presentationml.notesSlide+xml"/>
  <Override PartName="/ppt/theme/themeOverride55.xml" ContentType="application/vnd.openxmlformats-officedocument.themeOverride+xml"/>
  <Override PartName="/ppt/notesSlides/notesSlide55.xml" ContentType="application/vnd.openxmlformats-officedocument.presentationml.notesSlide+xml"/>
  <Override PartName="/ppt/theme/themeOverride56.xml" ContentType="application/vnd.openxmlformats-officedocument.themeOverride+xml"/>
  <Override PartName="/ppt/notesSlides/notesSlide56.xml" ContentType="application/vnd.openxmlformats-officedocument.presentationml.notesSlide+xml"/>
  <Override PartName="/ppt/theme/themeOverride57.xml" ContentType="application/vnd.openxmlformats-officedocument.themeOverride+xml"/>
  <Override PartName="/ppt/notesSlides/notesSlide57.xml" ContentType="application/vnd.openxmlformats-officedocument.presentationml.notesSlide+xml"/>
  <Override PartName="/ppt/theme/themeOverride58.xml" ContentType="application/vnd.openxmlformats-officedocument.themeOverride+xml"/>
  <Override PartName="/ppt/notesSlides/notesSlide58.xml" ContentType="application/vnd.openxmlformats-officedocument.presentationml.notesSlide+xml"/>
  <Override PartName="/ppt/theme/themeOverride59.xml" ContentType="application/vnd.openxmlformats-officedocument.themeOverride+xml"/>
  <Override PartName="/ppt/notesSlides/notesSlide59.xml" ContentType="application/vnd.openxmlformats-officedocument.presentationml.notesSlide+xml"/>
  <Override PartName="/ppt/theme/themeOverride60.xml" ContentType="application/vnd.openxmlformats-officedocument.themeOverride+xml"/>
  <Override PartName="/ppt/notesSlides/notesSlide60.xml" ContentType="application/vnd.openxmlformats-officedocument.presentationml.notesSlide+xml"/>
  <Override PartName="/ppt/theme/themeOverride61.xml" ContentType="application/vnd.openxmlformats-officedocument.themeOverride+xml"/>
  <Override PartName="/ppt/notesSlides/notesSlide61.xml" ContentType="application/vnd.openxmlformats-officedocument.presentationml.notesSlide+xml"/>
  <Override PartName="/ppt/theme/themeOverride62.xml" ContentType="application/vnd.openxmlformats-officedocument.themeOverride+xml"/>
  <Override PartName="/ppt/notesSlides/notesSlide62.xml" ContentType="application/vnd.openxmlformats-officedocument.presentationml.notesSlide+xml"/>
  <Override PartName="/ppt/theme/themeOverride63.xml" ContentType="application/vnd.openxmlformats-officedocument.themeOverride+xml"/>
  <Override PartName="/ppt/notesSlides/notesSlide63.xml" ContentType="application/vnd.openxmlformats-officedocument.presentationml.notesSlide+xml"/>
  <Override PartName="/ppt/theme/themeOverride64.xml" ContentType="application/vnd.openxmlformats-officedocument.themeOverride+xml"/>
  <Override PartName="/ppt/notesSlides/notesSlide64.xml" ContentType="application/vnd.openxmlformats-officedocument.presentationml.notesSlide+xml"/>
  <Override PartName="/ppt/theme/themeOverride65.xml" ContentType="application/vnd.openxmlformats-officedocument.themeOverride+xml"/>
  <Override PartName="/ppt/notesSlides/notesSlide65.xml" ContentType="application/vnd.openxmlformats-officedocument.presentationml.notesSlide+xml"/>
  <Override PartName="/ppt/theme/themeOverride66.xml" ContentType="application/vnd.openxmlformats-officedocument.themeOverride+xml"/>
  <Override PartName="/ppt/notesSlides/notesSlide66.xml" ContentType="application/vnd.openxmlformats-officedocument.presentationml.notesSlide+xml"/>
  <Override PartName="/ppt/theme/themeOverride67.xml" ContentType="application/vnd.openxmlformats-officedocument.themeOverride+xml"/>
  <Override PartName="/ppt/notesSlides/notesSlide67.xml" ContentType="application/vnd.openxmlformats-officedocument.presentationml.notesSlide+xml"/>
  <Override PartName="/ppt/theme/themeOverride68.xml" ContentType="application/vnd.openxmlformats-officedocument.themeOverride+xml"/>
  <Override PartName="/ppt/notesSlides/notesSlide68.xml" ContentType="application/vnd.openxmlformats-officedocument.presentationml.notesSlide+xml"/>
  <Override PartName="/ppt/theme/themeOverride69.xml" ContentType="application/vnd.openxmlformats-officedocument.themeOverride+xml"/>
  <Override PartName="/ppt/notesSlides/notesSlide69.xml" ContentType="application/vnd.openxmlformats-officedocument.presentationml.notesSlide+xml"/>
  <Override PartName="/ppt/theme/themeOverride70.xml" ContentType="application/vnd.openxmlformats-officedocument.themeOverride+xml"/>
  <Override PartName="/ppt/notesSlides/notesSlide70.xml" ContentType="application/vnd.openxmlformats-officedocument.presentationml.notesSlide+xml"/>
  <Override PartName="/ppt/theme/themeOverride71.xml" ContentType="application/vnd.openxmlformats-officedocument.themeOverride+xml"/>
  <Override PartName="/ppt/notesSlides/notesSlide71.xml" ContentType="application/vnd.openxmlformats-officedocument.presentationml.notesSlide+xml"/>
  <Override PartName="/ppt/theme/themeOverride72.xml" ContentType="application/vnd.openxmlformats-officedocument.themeOverride+xml"/>
  <Override PartName="/ppt/notesSlides/notesSlide72.xml" ContentType="application/vnd.openxmlformats-officedocument.presentationml.notesSlide+xml"/>
  <Override PartName="/ppt/theme/themeOverride73.xml" ContentType="application/vnd.openxmlformats-officedocument.themeOverride+xml"/>
  <Override PartName="/ppt/notesSlides/notesSlide73.xml" ContentType="application/vnd.openxmlformats-officedocument.presentationml.notesSlide+xml"/>
  <Override PartName="/ppt/theme/themeOverride74.xml" ContentType="application/vnd.openxmlformats-officedocument.themeOverride+xml"/>
  <Override PartName="/ppt/notesSlides/notesSlide74.xml" ContentType="application/vnd.openxmlformats-officedocument.presentationml.notesSlide+xml"/>
  <Override PartName="/ppt/theme/themeOverride75.xml" ContentType="application/vnd.openxmlformats-officedocument.themeOverride+xml"/>
  <Override PartName="/ppt/notesSlides/notesSlide75.xml" ContentType="application/vnd.openxmlformats-officedocument.presentationml.notesSlide+xml"/>
  <Override PartName="/ppt/theme/themeOverride76.xml" ContentType="application/vnd.openxmlformats-officedocument.themeOverride+xml"/>
  <Override PartName="/ppt/notesSlides/notesSlide76.xml" ContentType="application/vnd.openxmlformats-officedocument.presentationml.notesSlide+xml"/>
  <Override PartName="/ppt/theme/themeOverride77.xml" ContentType="application/vnd.openxmlformats-officedocument.themeOverride+xml"/>
  <Override PartName="/ppt/notesSlides/notesSlide77.xml" ContentType="application/vnd.openxmlformats-officedocument.presentationml.notesSlide+xml"/>
  <Override PartName="/ppt/theme/themeOverride78.xml" ContentType="application/vnd.openxmlformats-officedocument.themeOverride+xml"/>
  <Override PartName="/ppt/notesSlides/notesSlide78.xml" ContentType="application/vnd.openxmlformats-officedocument.presentationml.notesSlide+xml"/>
  <Override PartName="/ppt/theme/themeOverride79.xml" ContentType="application/vnd.openxmlformats-officedocument.themeOverride+xml"/>
  <Override PartName="/ppt/notesSlides/notesSlide79.xml" ContentType="application/vnd.openxmlformats-officedocument.presentationml.notesSlide+xml"/>
  <Override PartName="/ppt/theme/themeOverride80.xml" ContentType="application/vnd.openxmlformats-officedocument.themeOverride+xml"/>
  <Override PartName="/ppt/notesSlides/notesSlide80.xml" ContentType="application/vnd.openxmlformats-officedocument.presentationml.notesSlide+xml"/>
  <Override PartName="/ppt/theme/themeOverride81.xml" ContentType="application/vnd.openxmlformats-officedocument.themeOverride+xml"/>
  <Override PartName="/ppt/notesSlides/notesSlide81.xml" ContentType="application/vnd.openxmlformats-officedocument.presentationml.notesSlide+xml"/>
  <Override PartName="/ppt/theme/themeOverride82.xml" ContentType="application/vnd.openxmlformats-officedocument.themeOverride+xml"/>
  <Override PartName="/ppt/notesSlides/notesSlide82.xml" ContentType="application/vnd.openxmlformats-officedocument.presentationml.notesSlide+xml"/>
  <Override PartName="/ppt/theme/themeOverride83.xml" ContentType="application/vnd.openxmlformats-officedocument.themeOverride+xml"/>
  <Override PartName="/ppt/notesSlides/notesSlide83.xml" ContentType="application/vnd.openxmlformats-officedocument.presentationml.notesSlide+xml"/>
  <Override PartName="/ppt/theme/themeOverride84.xml" ContentType="application/vnd.openxmlformats-officedocument.themeOverride+xml"/>
  <Override PartName="/ppt/notesSlides/notesSlide84.xml" ContentType="application/vnd.openxmlformats-officedocument.presentationml.notesSlide+xml"/>
  <Override PartName="/ppt/theme/themeOverride85.xml" ContentType="application/vnd.openxmlformats-officedocument.themeOverride+xml"/>
  <Override PartName="/ppt/notesSlides/notesSlide85.xml" ContentType="application/vnd.openxmlformats-officedocument.presentationml.notesSlide+xml"/>
  <Override PartName="/ppt/theme/themeOverride86.xml" ContentType="application/vnd.openxmlformats-officedocument.themeOverride+xml"/>
  <Override PartName="/ppt/notesSlides/notesSlide86.xml" ContentType="application/vnd.openxmlformats-officedocument.presentationml.notesSlide+xml"/>
  <Override PartName="/ppt/theme/themeOverride87.xml" ContentType="application/vnd.openxmlformats-officedocument.themeOverride+xml"/>
  <Override PartName="/ppt/notesSlides/notesSlide87.xml" ContentType="application/vnd.openxmlformats-officedocument.presentationml.notesSlide+xml"/>
  <Override PartName="/ppt/theme/themeOverride88.xml" ContentType="application/vnd.openxmlformats-officedocument.themeOverride+xml"/>
  <Override PartName="/ppt/notesSlides/notesSlide88.xml" ContentType="application/vnd.openxmlformats-officedocument.presentationml.notesSlide+xml"/>
  <Override PartName="/ppt/theme/themeOverride89.xml" ContentType="application/vnd.openxmlformats-officedocument.themeOverride+xml"/>
  <Override PartName="/ppt/notesSlides/notesSlide89.xml" ContentType="application/vnd.openxmlformats-officedocument.presentationml.notesSlide+xml"/>
  <Override PartName="/ppt/theme/themeOverride90.xml" ContentType="application/vnd.openxmlformats-officedocument.themeOverride+xml"/>
  <Override PartName="/ppt/notesSlides/notesSlide90.xml" ContentType="application/vnd.openxmlformats-officedocument.presentationml.notesSlide+xml"/>
  <Override PartName="/ppt/theme/themeOverride91.xml" ContentType="application/vnd.openxmlformats-officedocument.themeOverride+xml"/>
  <Override PartName="/ppt/notesSlides/notesSlide91.xml" ContentType="application/vnd.openxmlformats-officedocument.presentationml.notesSlide+xml"/>
  <Override PartName="/ppt/theme/themeOverride92.xml" ContentType="application/vnd.openxmlformats-officedocument.themeOverride+xml"/>
  <Override PartName="/ppt/notesSlides/notesSlide92.xml" ContentType="application/vnd.openxmlformats-officedocument.presentationml.notesSlide+xml"/>
  <Override PartName="/ppt/theme/themeOverride93.xml" ContentType="application/vnd.openxmlformats-officedocument.themeOverride+xml"/>
  <Override PartName="/ppt/notesSlides/notesSlide93.xml" ContentType="application/vnd.openxmlformats-officedocument.presentationml.notesSlide+xml"/>
  <Override PartName="/ppt/theme/themeOverride94.xml" ContentType="application/vnd.openxmlformats-officedocument.themeOverride+xml"/>
  <Override PartName="/ppt/notesSlides/notesSlide94.xml" ContentType="application/vnd.openxmlformats-officedocument.presentationml.notesSlide+xml"/>
  <Override PartName="/ppt/theme/themeOverride95.xml" ContentType="application/vnd.openxmlformats-officedocument.themeOverride+xml"/>
  <Override PartName="/ppt/notesSlides/notesSlide95.xml" ContentType="application/vnd.openxmlformats-officedocument.presentationml.notesSlide+xml"/>
  <Override PartName="/ppt/theme/themeOverride96.xml" ContentType="application/vnd.openxmlformats-officedocument.themeOverride+xml"/>
  <Override PartName="/ppt/notesSlides/notesSlide96.xml" ContentType="application/vnd.openxmlformats-officedocument.presentationml.notesSlide+xml"/>
  <Override PartName="/ppt/theme/themeOverride97.xml" ContentType="application/vnd.openxmlformats-officedocument.themeOverride+xml"/>
  <Override PartName="/ppt/notesSlides/notesSlide97.xml" ContentType="application/vnd.openxmlformats-officedocument.presentationml.notesSlide+xml"/>
  <Override PartName="/ppt/theme/themeOverride98.xml" ContentType="application/vnd.openxmlformats-officedocument.themeOverride+xml"/>
  <Override PartName="/ppt/notesSlides/notesSlide98.xml" ContentType="application/vnd.openxmlformats-officedocument.presentationml.notesSlide+xml"/>
  <Override PartName="/ppt/theme/themeOverride99.xml" ContentType="application/vnd.openxmlformats-officedocument.themeOverride+xml"/>
  <Override PartName="/ppt/notesSlides/notesSlide99.xml" ContentType="application/vnd.openxmlformats-officedocument.presentationml.notesSlide+xml"/>
  <Override PartName="/ppt/theme/themeOverride100.xml" ContentType="application/vnd.openxmlformats-officedocument.themeOverride+xml"/>
  <Override PartName="/ppt/notesSlides/notesSlide100.xml" ContentType="application/vnd.openxmlformats-officedocument.presentationml.notesSlide+xml"/>
  <Override PartName="/ppt/theme/themeOverride101.xml" ContentType="application/vnd.openxmlformats-officedocument.themeOverride+xml"/>
  <Override PartName="/ppt/notesSlides/notesSlide101.xml" ContentType="application/vnd.openxmlformats-officedocument.presentationml.notesSlide+xml"/>
  <Override PartName="/ppt/theme/themeOverride102.xml" ContentType="application/vnd.openxmlformats-officedocument.themeOverride+xml"/>
  <Override PartName="/ppt/notesSlides/notesSlide102.xml" ContentType="application/vnd.openxmlformats-officedocument.presentationml.notesSlide+xml"/>
  <Override PartName="/ppt/theme/themeOverride103.xml" ContentType="application/vnd.openxmlformats-officedocument.themeOverride+xml"/>
  <Override PartName="/ppt/notesSlides/notesSlide103.xml" ContentType="application/vnd.openxmlformats-officedocument.presentationml.notesSlide+xml"/>
  <Override PartName="/ppt/theme/themeOverride104.xml" ContentType="application/vnd.openxmlformats-officedocument.themeOverride+xml"/>
  <Override PartName="/ppt/notesSlides/notesSlide104.xml" ContentType="application/vnd.openxmlformats-officedocument.presentationml.notesSlide+xml"/>
  <Override PartName="/ppt/theme/themeOverride105.xml" ContentType="application/vnd.openxmlformats-officedocument.themeOverride+xml"/>
  <Override PartName="/ppt/notesSlides/notesSlide105.xml" ContentType="application/vnd.openxmlformats-officedocument.presentationml.notesSlide+xml"/>
  <Override PartName="/ppt/theme/themeOverride106.xml" ContentType="application/vnd.openxmlformats-officedocument.themeOverride+xml"/>
  <Override PartName="/ppt/notesSlides/notesSlide106.xml" ContentType="application/vnd.openxmlformats-officedocument.presentationml.notesSlide+xml"/>
  <Override PartName="/ppt/theme/themeOverride107.xml" ContentType="application/vnd.openxmlformats-officedocument.themeOverride+xml"/>
  <Override PartName="/ppt/notesSlides/notesSlide107.xml" ContentType="application/vnd.openxmlformats-officedocument.presentationml.notesSlide+xml"/>
  <Override PartName="/ppt/theme/themeOverride108.xml" ContentType="application/vnd.openxmlformats-officedocument.themeOverride+xml"/>
  <Override PartName="/ppt/notesSlides/notesSlide108.xml" ContentType="application/vnd.openxmlformats-officedocument.presentationml.notesSlide+xml"/>
  <Override PartName="/ppt/theme/themeOverride109.xml" ContentType="application/vnd.openxmlformats-officedocument.themeOverride+xml"/>
  <Override PartName="/ppt/notesSlides/notesSlide109.xml" ContentType="application/vnd.openxmlformats-officedocument.presentationml.notesSlide+xml"/>
  <Override PartName="/ppt/theme/themeOverride110.xml" ContentType="application/vnd.openxmlformats-officedocument.themeOverride+xml"/>
  <Override PartName="/ppt/notesSlides/notesSlide110.xml" ContentType="application/vnd.openxmlformats-officedocument.presentationml.notesSlide+xml"/>
  <Override PartName="/ppt/theme/themeOverride111.xml" ContentType="application/vnd.openxmlformats-officedocument.themeOverride+xml"/>
  <Override PartName="/ppt/notesSlides/notesSlide111.xml" ContentType="application/vnd.openxmlformats-officedocument.presentationml.notesSlide+xml"/>
  <Override PartName="/ppt/theme/themeOverride112.xml" ContentType="application/vnd.openxmlformats-officedocument.themeOverride+xml"/>
  <Override PartName="/ppt/notesSlides/notesSlide112.xml" ContentType="application/vnd.openxmlformats-officedocument.presentationml.notesSlide+xml"/>
  <Override PartName="/ppt/theme/themeOverride113.xml" ContentType="application/vnd.openxmlformats-officedocument.themeOverride+xml"/>
  <Override PartName="/ppt/notesSlides/notesSlide113.xml" ContentType="application/vnd.openxmlformats-officedocument.presentationml.notesSlide+xml"/>
  <Override PartName="/ppt/theme/themeOverride114.xml" ContentType="application/vnd.openxmlformats-officedocument.themeOverride+xml"/>
  <Override PartName="/ppt/notesSlides/notesSlide114.xml" ContentType="application/vnd.openxmlformats-officedocument.presentationml.notesSlide+xml"/>
  <Override PartName="/ppt/theme/themeOverride115.xml" ContentType="application/vnd.openxmlformats-officedocument.themeOverride+xml"/>
  <Override PartName="/ppt/notesSlides/notesSlide115.xml" ContentType="application/vnd.openxmlformats-officedocument.presentationml.notesSlide+xml"/>
  <Override PartName="/ppt/theme/themeOverride116.xml" ContentType="application/vnd.openxmlformats-officedocument.themeOverride+xml"/>
  <Override PartName="/ppt/notesSlides/notesSlide116.xml" ContentType="application/vnd.openxmlformats-officedocument.presentationml.notesSlide+xml"/>
  <Override PartName="/ppt/theme/themeOverride117.xml" ContentType="application/vnd.openxmlformats-officedocument.themeOverride+xml"/>
  <Override PartName="/ppt/notesSlides/notesSlide117.xml" ContentType="application/vnd.openxmlformats-officedocument.presentationml.notesSlide+xml"/>
  <Override PartName="/ppt/theme/themeOverride118.xml" ContentType="application/vnd.openxmlformats-officedocument.themeOverride+xml"/>
  <Override PartName="/ppt/notesSlides/notesSlide118.xml" ContentType="application/vnd.openxmlformats-officedocument.presentationml.notesSlide+xml"/>
  <Override PartName="/ppt/theme/themeOverride119.xml" ContentType="application/vnd.openxmlformats-officedocument.themeOverride+xml"/>
  <Override PartName="/ppt/notesSlides/notesSlide119.xml" ContentType="application/vnd.openxmlformats-officedocument.presentationml.notesSlide+xml"/>
  <Override PartName="/ppt/theme/themeOverride120.xml" ContentType="application/vnd.openxmlformats-officedocument.themeOverride+xml"/>
  <Override PartName="/ppt/notesSlides/notesSlide120.xml" ContentType="application/vnd.openxmlformats-officedocument.presentationml.notesSlide+xml"/>
  <Override PartName="/ppt/theme/themeOverride121.xml" ContentType="application/vnd.openxmlformats-officedocument.themeOverride+xml"/>
  <Override PartName="/ppt/notesSlides/notesSlide121.xml" ContentType="application/vnd.openxmlformats-officedocument.presentationml.notesSlide+xml"/>
  <Override PartName="/ppt/theme/themeOverride122.xml" ContentType="application/vnd.openxmlformats-officedocument.themeOverride+xml"/>
  <Override PartName="/ppt/notesSlides/notesSlide122.xml" ContentType="application/vnd.openxmlformats-officedocument.presentationml.notesSlide+xml"/>
  <Override PartName="/ppt/theme/themeOverride123.xml" ContentType="application/vnd.openxmlformats-officedocument.themeOverride+xml"/>
  <Override PartName="/ppt/notesSlides/notesSlide123.xml" ContentType="application/vnd.openxmlformats-officedocument.presentationml.notesSlide+xml"/>
  <Override PartName="/ppt/theme/themeOverride124.xml" ContentType="application/vnd.openxmlformats-officedocument.themeOverride+xml"/>
  <Override PartName="/ppt/notesSlides/notesSlide124.xml" ContentType="application/vnd.openxmlformats-officedocument.presentationml.notesSlide+xml"/>
  <Override PartName="/ppt/theme/themeOverride125.xml" ContentType="application/vnd.openxmlformats-officedocument.themeOverride+xml"/>
  <Override PartName="/ppt/notesSlides/notesSlide125.xml" ContentType="application/vnd.openxmlformats-officedocument.presentationml.notesSlide+xml"/>
  <Override PartName="/ppt/theme/themeOverride126.xml" ContentType="application/vnd.openxmlformats-officedocument.themeOverride+xml"/>
  <Override PartName="/ppt/notesSlides/notesSlide126.xml" ContentType="application/vnd.openxmlformats-officedocument.presentationml.notesSlide+xml"/>
  <Override PartName="/ppt/theme/themeOverride127.xml" ContentType="application/vnd.openxmlformats-officedocument.themeOverride+xml"/>
  <Override PartName="/ppt/notesSlides/notesSlide127.xml" ContentType="application/vnd.openxmlformats-officedocument.presentationml.notesSlide+xml"/>
  <Override PartName="/ppt/theme/themeOverride128.xml" ContentType="application/vnd.openxmlformats-officedocument.themeOverride+xml"/>
  <Override PartName="/ppt/notesSlides/notesSlide128.xml" ContentType="application/vnd.openxmlformats-officedocument.presentationml.notesSlide+xml"/>
  <Override PartName="/ppt/theme/themeOverride129.xml" ContentType="application/vnd.openxmlformats-officedocument.themeOverride+xml"/>
  <Override PartName="/ppt/notesSlides/notesSlide129.xml" ContentType="application/vnd.openxmlformats-officedocument.presentationml.notesSlide+xml"/>
  <Override PartName="/ppt/theme/themeOverride130.xml" ContentType="application/vnd.openxmlformats-officedocument.themeOverride+xml"/>
  <Override PartName="/ppt/notesSlides/notesSlide130.xml" ContentType="application/vnd.openxmlformats-officedocument.presentationml.notesSlide+xml"/>
  <Override PartName="/ppt/theme/themeOverride131.xml" ContentType="application/vnd.openxmlformats-officedocument.themeOverride+xml"/>
  <Override PartName="/ppt/notesSlides/notesSlide131.xml" ContentType="application/vnd.openxmlformats-officedocument.presentationml.notesSlide+xml"/>
  <Override PartName="/ppt/theme/themeOverride132.xml" ContentType="application/vnd.openxmlformats-officedocument.themeOverride+xml"/>
  <Override PartName="/ppt/notesSlides/notesSlide132.xml" ContentType="application/vnd.openxmlformats-officedocument.presentationml.notesSlide+xml"/>
  <Override PartName="/ppt/theme/themeOverride133.xml" ContentType="application/vnd.openxmlformats-officedocument.themeOverride+xml"/>
  <Override PartName="/ppt/notesSlides/notesSlide133.xml" ContentType="application/vnd.openxmlformats-officedocument.presentationml.notesSlide+xml"/>
  <Override PartName="/ppt/theme/themeOverride134.xml" ContentType="application/vnd.openxmlformats-officedocument.themeOverride+xml"/>
  <Override PartName="/ppt/notesSlides/notesSlide134.xml" ContentType="application/vnd.openxmlformats-officedocument.presentationml.notesSlide+xml"/>
  <Override PartName="/ppt/theme/themeOverride135.xml" ContentType="application/vnd.openxmlformats-officedocument.themeOverride+xml"/>
  <Override PartName="/ppt/notesSlides/notesSlide135.xml" ContentType="application/vnd.openxmlformats-officedocument.presentationml.notesSlide+xml"/>
  <Override PartName="/ppt/theme/themeOverride136.xml" ContentType="application/vnd.openxmlformats-officedocument.themeOverride+xml"/>
  <Override PartName="/ppt/notesSlides/notesSlide136.xml" ContentType="application/vnd.openxmlformats-officedocument.presentationml.notesSlide+xml"/>
  <Override PartName="/ppt/theme/themeOverride137.xml" ContentType="application/vnd.openxmlformats-officedocument.themeOverride+xml"/>
  <Override PartName="/ppt/notesSlides/notesSlide137.xml" ContentType="application/vnd.openxmlformats-officedocument.presentationml.notesSlide+xml"/>
  <Override PartName="/ppt/theme/themeOverride138.xml" ContentType="application/vnd.openxmlformats-officedocument.themeOverride+xml"/>
  <Override PartName="/ppt/notesSlides/notesSlide138.xml" ContentType="application/vnd.openxmlformats-officedocument.presentationml.notesSlide+xml"/>
  <Override PartName="/ppt/theme/themeOverride139.xml" ContentType="application/vnd.openxmlformats-officedocument.themeOverride+xml"/>
  <Override PartName="/ppt/notesSlides/notesSlide139.xml" ContentType="application/vnd.openxmlformats-officedocument.presentationml.notesSlide+xml"/>
  <Override PartName="/ppt/theme/themeOverride140.xml" ContentType="application/vnd.openxmlformats-officedocument.themeOverride+xml"/>
  <Override PartName="/ppt/notesSlides/notesSlide140.xml" ContentType="application/vnd.openxmlformats-officedocument.presentationml.notesSlide+xml"/>
  <Override PartName="/ppt/theme/themeOverride141.xml" ContentType="application/vnd.openxmlformats-officedocument.themeOverride+xml"/>
  <Override PartName="/ppt/notesSlides/notesSlide141.xml" ContentType="application/vnd.openxmlformats-officedocument.presentationml.notesSlide+xml"/>
  <Override PartName="/ppt/theme/themeOverride142.xml" ContentType="application/vnd.openxmlformats-officedocument.themeOverride+xml"/>
  <Override PartName="/ppt/notesSlides/notesSlide142.xml" ContentType="application/vnd.openxmlformats-officedocument.presentationml.notesSlide+xml"/>
  <Override PartName="/ppt/theme/themeOverride143.xml" ContentType="application/vnd.openxmlformats-officedocument.themeOverride+xml"/>
  <Override PartName="/ppt/notesSlides/notesSlide143.xml" ContentType="application/vnd.openxmlformats-officedocument.presentationml.notesSlide+xml"/>
  <Override PartName="/ppt/theme/themeOverride144.xml" ContentType="application/vnd.openxmlformats-officedocument.themeOverride+xml"/>
  <Override PartName="/ppt/notesSlides/notesSlide144.xml" ContentType="application/vnd.openxmlformats-officedocument.presentationml.notesSlide+xml"/>
  <Override PartName="/ppt/theme/themeOverride145.xml" ContentType="application/vnd.openxmlformats-officedocument.themeOverride+xml"/>
  <Override PartName="/ppt/notesSlides/notesSlide145.xml" ContentType="application/vnd.openxmlformats-officedocument.presentationml.notesSlide+xml"/>
  <Override PartName="/ppt/theme/themeOverride146.xml" ContentType="application/vnd.openxmlformats-officedocument.themeOverride+xml"/>
  <Override PartName="/ppt/notesSlides/notesSlide146.xml" ContentType="application/vnd.openxmlformats-officedocument.presentationml.notesSlide+xml"/>
  <Override PartName="/ppt/theme/themeOverride147.xml" ContentType="application/vnd.openxmlformats-officedocument.themeOverride+xml"/>
  <Override PartName="/ppt/notesSlides/notesSlide147.xml" ContentType="application/vnd.openxmlformats-officedocument.presentationml.notesSlide+xml"/>
  <Override PartName="/ppt/theme/themeOverride148.xml" ContentType="application/vnd.openxmlformats-officedocument.themeOverride+xml"/>
  <Override PartName="/ppt/notesSlides/notesSlide148.xml" ContentType="application/vnd.openxmlformats-officedocument.presentationml.notesSlide+xml"/>
  <Override PartName="/ppt/theme/themeOverride149.xml" ContentType="application/vnd.openxmlformats-officedocument.themeOverr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2" r:id="rId1"/>
  </p:sldMasterIdLst>
  <p:notesMasterIdLst>
    <p:notesMasterId r:id="rId151"/>
  </p:notesMasterIdLst>
  <p:sldIdLst>
    <p:sldId id="256" r:id="rId2"/>
    <p:sldId id="263" r:id="rId3"/>
    <p:sldId id="268" r:id="rId4"/>
    <p:sldId id="269" r:id="rId5"/>
    <p:sldId id="270" r:id="rId6"/>
    <p:sldId id="271" r:id="rId7"/>
    <p:sldId id="272" r:id="rId8"/>
    <p:sldId id="273" r:id="rId9"/>
    <p:sldId id="274" r:id="rId10"/>
    <p:sldId id="275" r:id="rId11"/>
    <p:sldId id="276" r:id="rId12"/>
    <p:sldId id="277" r:id="rId13"/>
    <p:sldId id="267" r:id="rId14"/>
    <p:sldId id="278" r:id="rId15"/>
    <p:sldId id="282" r:id="rId16"/>
    <p:sldId id="279" r:id="rId17"/>
    <p:sldId id="280" r:id="rId18"/>
    <p:sldId id="281"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415" r:id="rId44"/>
    <p:sldId id="307" r:id="rId45"/>
    <p:sldId id="308" r:id="rId46"/>
    <p:sldId id="309" r:id="rId47"/>
    <p:sldId id="310" r:id="rId48"/>
    <p:sldId id="311" r:id="rId49"/>
    <p:sldId id="312" r:id="rId50"/>
    <p:sldId id="315" r:id="rId51"/>
    <p:sldId id="316" r:id="rId52"/>
    <p:sldId id="313" r:id="rId53"/>
    <p:sldId id="314"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6" r:id="rId73"/>
    <p:sldId id="337" r:id="rId74"/>
    <p:sldId id="340" r:id="rId75"/>
    <p:sldId id="349" r:id="rId76"/>
    <p:sldId id="350" r:id="rId77"/>
    <p:sldId id="352" r:id="rId78"/>
    <p:sldId id="351" r:id="rId79"/>
    <p:sldId id="338" r:id="rId80"/>
    <p:sldId id="339" r:id="rId81"/>
    <p:sldId id="341" r:id="rId82"/>
    <p:sldId id="365" r:id="rId83"/>
    <p:sldId id="366" r:id="rId84"/>
    <p:sldId id="367" r:id="rId85"/>
    <p:sldId id="368" r:id="rId86"/>
    <p:sldId id="369" r:id="rId87"/>
    <p:sldId id="370" r:id="rId88"/>
    <p:sldId id="371" r:id="rId89"/>
    <p:sldId id="354" r:id="rId90"/>
    <p:sldId id="355" r:id="rId91"/>
    <p:sldId id="356" r:id="rId92"/>
    <p:sldId id="357" r:id="rId93"/>
    <p:sldId id="358" r:id="rId94"/>
    <p:sldId id="359" r:id="rId95"/>
    <p:sldId id="360" r:id="rId96"/>
    <p:sldId id="361" r:id="rId97"/>
    <p:sldId id="362" r:id="rId98"/>
    <p:sldId id="363" r:id="rId99"/>
    <p:sldId id="364" r:id="rId100"/>
    <p:sldId id="372" r:id="rId101"/>
    <p:sldId id="373" r:id="rId102"/>
    <p:sldId id="374" r:id="rId103"/>
    <p:sldId id="375" r:id="rId104"/>
    <p:sldId id="376" r:id="rId105"/>
    <p:sldId id="377" r:id="rId106"/>
    <p:sldId id="378" r:id="rId107"/>
    <p:sldId id="379" r:id="rId108"/>
    <p:sldId id="380" r:id="rId109"/>
    <p:sldId id="381" r:id="rId110"/>
    <p:sldId id="382" r:id="rId111"/>
    <p:sldId id="383" r:id="rId112"/>
    <p:sldId id="384" r:id="rId113"/>
    <p:sldId id="385" r:id="rId114"/>
    <p:sldId id="386" r:id="rId115"/>
    <p:sldId id="387" r:id="rId116"/>
    <p:sldId id="388" r:id="rId117"/>
    <p:sldId id="389" r:id="rId118"/>
    <p:sldId id="390" r:id="rId119"/>
    <p:sldId id="391" r:id="rId120"/>
    <p:sldId id="392" r:id="rId121"/>
    <p:sldId id="342" r:id="rId122"/>
    <p:sldId id="343" r:id="rId123"/>
    <p:sldId id="344" r:id="rId124"/>
    <p:sldId id="345" r:id="rId125"/>
    <p:sldId id="346" r:id="rId126"/>
    <p:sldId id="347" r:id="rId127"/>
    <p:sldId id="348" r:id="rId128"/>
    <p:sldId id="399" r:id="rId129"/>
    <p:sldId id="409" r:id="rId130"/>
    <p:sldId id="408" r:id="rId131"/>
    <p:sldId id="400" r:id="rId132"/>
    <p:sldId id="401" r:id="rId133"/>
    <p:sldId id="402" r:id="rId134"/>
    <p:sldId id="403" r:id="rId135"/>
    <p:sldId id="404" r:id="rId136"/>
    <p:sldId id="405" r:id="rId137"/>
    <p:sldId id="406" r:id="rId138"/>
    <p:sldId id="407" r:id="rId139"/>
    <p:sldId id="397" r:id="rId140"/>
    <p:sldId id="396" r:id="rId141"/>
    <p:sldId id="398" r:id="rId142"/>
    <p:sldId id="418" r:id="rId143"/>
    <p:sldId id="417" r:id="rId144"/>
    <p:sldId id="416" r:id="rId145"/>
    <p:sldId id="419" r:id="rId146"/>
    <p:sldId id="420" r:id="rId147"/>
    <p:sldId id="394" r:id="rId148"/>
    <p:sldId id="395" r:id="rId149"/>
    <p:sldId id="265" r:id="rId150"/>
  </p:sldIdLst>
  <p:sldSz cx="9144000" cy="5143500" type="screen16x9"/>
  <p:notesSz cx="6858000" cy="9144000"/>
  <p:embeddedFontLst>
    <p:embeddedFont>
      <p:font typeface="Roboto" panose="020F0502020204030204"/>
      <p:regular r:id="rId152"/>
      <p:bold r:id="rId153"/>
      <p:italic r:id="rId154"/>
      <p:boldItalic r:id="rId1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78E6D7-2CBC-4B89-90AB-00EE4C361465}">
  <a:tblStyle styleId="{6878E6D7-2CBC-4B89-90AB-00EE4C361465}" styleName="Table_0">
    <a:wholeTbl>
      <a:tcTxStyle b="off" i="off">
        <a:font>
          <a:latin typeface="Roboto"/>
          <a:ea typeface="Roboto"/>
          <a:cs typeface="Roboto"/>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BECEC"/>
          </a:solidFill>
        </a:fill>
      </a:tcStyle>
    </a:wholeTbl>
    <a:band1H>
      <a:tcTxStyle b="off" i="off"/>
      <a:tcStyle>
        <a:tcBdr/>
        <a:fill>
          <a:solidFill>
            <a:srgbClr val="D5D7D8"/>
          </a:solidFill>
        </a:fill>
      </a:tcStyle>
    </a:band1H>
    <a:band2H>
      <a:tcTxStyle b="off" i="off"/>
      <a:tcStyle>
        <a:tcBdr/>
      </a:tcStyle>
    </a:band2H>
    <a:band1V>
      <a:tcTxStyle b="off" i="off"/>
      <a:tcStyle>
        <a:tcBdr/>
        <a:fill>
          <a:solidFill>
            <a:srgbClr val="D5D7D8"/>
          </a:solidFill>
        </a:fill>
      </a:tcStyle>
    </a:band1V>
    <a:band2V>
      <a:tcTxStyle b="off" i="off"/>
      <a:tcStyle>
        <a:tcBdr/>
      </a:tcStyle>
    </a:band2V>
    <a:lastCol>
      <a:tcTxStyle b="on" i="off">
        <a:font>
          <a:latin typeface="Roboto"/>
          <a:ea typeface="Roboto"/>
          <a:cs typeface="Roboto"/>
        </a:font>
        <a:srgbClr val="FFFFFF"/>
      </a:tcTxStyle>
      <a:tcStyle>
        <a:tcBdr/>
        <a:fill>
          <a:solidFill>
            <a:srgbClr val="D0343A"/>
          </a:solidFill>
        </a:fill>
      </a:tcStyle>
    </a:lastCol>
    <a:firstCol>
      <a:tcTxStyle b="on" i="off">
        <a:font>
          <a:latin typeface="Roboto"/>
          <a:ea typeface="Roboto"/>
          <a:cs typeface="Roboto"/>
        </a:font>
        <a:srgbClr val="FFFFFF"/>
      </a:tcTxStyle>
      <a:tcStyle>
        <a:tcBdr/>
        <a:fill>
          <a:solidFill>
            <a:srgbClr val="D0343A"/>
          </a:solidFill>
        </a:fill>
      </a:tcStyle>
    </a:firstCol>
    <a:lastRow>
      <a:tcTxStyle b="on" i="off">
        <a:font>
          <a:latin typeface="Roboto"/>
          <a:ea typeface="Roboto"/>
          <a:cs typeface="Roboto"/>
        </a:font>
        <a:srgbClr val="FFFFFF"/>
      </a:tcTxStyle>
      <a:tcStyle>
        <a:tcBdr>
          <a:top>
            <a:ln w="38100" cap="flat" cmpd="sng">
              <a:solidFill>
                <a:srgbClr val="FFFFFF"/>
              </a:solidFill>
              <a:prstDash val="solid"/>
              <a:round/>
              <a:headEnd type="none" w="sm" len="sm"/>
              <a:tailEnd type="none" w="sm" len="sm"/>
            </a:ln>
          </a:top>
        </a:tcBdr>
        <a:fill>
          <a:solidFill>
            <a:srgbClr val="D0343A"/>
          </a:solidFill>
        </a:fill>
      </a:tcStyle>
    </a:lastRow>
    <a:seCell>
      <a:tcTxStyle b="off" i="off"/>
      <a:tcStyle>
        <a:tcBdr/>
      </a:tcStyle>
    </a:seCell>
    <a:swCell>
      <a:tcTxStyle b="off" i="off"/>
      <a:tcStyle>
        <a:tcBdr/>
      </a:tcStyle>
    </a:swCell>
    <a:firstRow>
      <a:tcTxStyle b="on" i="off">
        <a:font>
          <a:latin typeface="Roboto"/>
          <a:ea typeface="Roboto"/>
          <a:cs typeface="Roboto"/>
        </a:font>
        <a:srgbClr val="FFFFFF"/>
      </a:tcTxStyle>
      <a:tcStyle>
        <a:tcBdr>
          <a:bottom>
            <a:ln w="38100" cap="flat" cmpd="sng">
              <a:solidFill>
                <a:srgbClr val="FFFFFF"/>
              </a:solidFill>
              <a:prstDash val="solid"/>
              <a:round/>
              <a:headEnd type="none" w="sm" len="sm"/>
              <a:tailEnd type="none" w="sm" len="sm"/>
            </a:ln>
          </a:bottom>
        </a:tcBdr>
        <a:fill>
          <a:solidFill>
            <a:srgbClr val="D0343A"/>
          </a:solidFill>
        </a:fill>
      </a:tcStyle>
    </a:firstRow>
    <a:neCell>
      <a:tcTxStyle b="off" i="off"/>
      <a:tcStyle>
        <a:tcBdr/>
      </a:tcStyle>
    </a:neCell>
    <a:nwCell>
      <a:tcTxStyle b="off" i="off"/>
      <a:tcStyle>
        <a:tcBdr/>
      </a:tcStyle>
    </a:nw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93792" autoAdjust="0"/>
  </p:normalViewPr>
  <p:slideViewPr>
    <p:cSldViewPr snapToGrid="0">
      <p:cViewPr varScale="1">
        <p:scale>
          <a:sx n="82" d="100"/>
          <a:sy n="82" d="100"/>
        </p:scale>
        <p:origin x="68" y="72"/>
      </p:cViewPr>
      <p:guideLst>
        <p:guide orient="horz" pos="162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3.fntdata"/><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s>
</file>

<file path=ppt/_rels/viewProps.xml.rels><?xml version="1.0" encoding="UTF-8" standalone="yes"?>
<Relationships xmlns="http://schemas.openxmlformats.org/package/2006/relationships"><Relationship Id="rId26" Type="http://schemas.openxmlformats.org/officeDocument/2006/relationships/slide" Target="slides/slide26.xml"/><Relationship Id="rId117" Type="http://schemas.openxmlformats.org/officeDocument/2006/relationships/slide" Target="slides/slide117.xml"/><Relationship Id="rId21" Type="http://schemas.openxmlformats.org/officeDocument/2006/relationships/slide" Target="slides/slide21.xml"/><Relationship Id="rId42" Type="http://schemas.openxmlformats.org/officeDocument/2006/relationships/slide" Target="slides/slide42.xml"/><Relationship Id="rId47" Type="http://schemas.openxmlformats.org/officeDocument/2006/relationships/slide" Target="slides/slide47.xml"/><Relationship Id="rId63" Type="http://schemas.openxmlformats.org/officeDocument/2006/relationships/slide" Target="slides/slide63.xml"/><Relationship Id="rId68" Type="http://schemas.openxmlformats.org/officeDocument/2006/relationships/slide" Target="slides/slide68.xml"/><Relationship Id="rId84" Type="http://schemas.openxmlformats.org/officeDocument/2006/relationships/slide" Target="slides/slide84.xml"/><Relationship Id="rId89" Type="http://schemas.openxmlformats.org/officeDocument/2006/relationships/slide" Target="slides/slide89.xml"/><Relationship Id="rId112" Type="http://schemas.openxmlformats.org/officeDocument/2006/relationships/slide" Target="slides/slide112.xml"/><Relationship Id="rId133" Type="http://schemas.openxmlformats.org/officeDocument/2006/relationships/slide" Target="slides/slide133.xml"/><Relationship Id="rId138" Type="http://schemas.openxmlformats.org/officeDocument/2006/relationships/slide" Target="slides/slide138.xml"/><Relationship Id="rId16" Type="http://schemas.openxmlformats.org/officeDocument/2006/relationships/slide" Target="slides/slide16.xml"/><Relationship Id="rId107" Type="http://schemas.openxmlformats.org/officeDocument/2006/relationships/slide" Target="slides/slide107.xml"/><Relationship Id="rId11" Type="http://schemas.openxmlformats.org/officeDocument/2006/relationships/slide" Target="slides/slide11.xml"/><Relationship Id="rId32" Type="http://schemas.openxmlformats.org/officeDocument/2006/relationships/slide" Target="slides/slide32.xml"/><Relationship Id="rId37" Type="http://schemas.openxmlformats.org/officeDocument/2006/relationships/slide" Target="slides/slide37.xml"/><Relationship Id="rId53" Type="http://schemas.openxmlformats.org/officeDocument/2006/relationships/slide" Target="slides/slide53.xml"/><Relationship Id="rId58" Type="http://schemas.openxmlformats.org/officeDocument/2006/relationships/slide" Target="slides/slide58.xml"/><Relationship Id="rId74" Type="http://schemas.openxmlformats.org/officeDocument/2006/relationships/slide" Target="slides/slide74.xml"/><Relationship Id="rId79" Type="http://schemas.openxmlformats.org/officeDocument/2006/relationships/slide" Target="slides/slide79.xml"/><Relationship Id="rId102" Type="http://schemas.openxmlformats.org/officeDocument/2006/relationships/slide" Target="slides/slide102.xml"/><Relationship Id="rId123" Type="http://schemas.openxmlformats.org/officeDocument/2006/relationships/slide" Target="slides/slide123.xml"/><Relationship Id="rId128" Type="http://schemas.openxmlformats.org/officeDocument/2006/relationships/slide" Target="slides/slide128.xml"/><Relationship Id="rId144" Type="http://schemas.openxmlformats.org/officeDocument/2006/relationships/slide" Target="slides/slide144.xml"/><Relationship Id="rId149" Type="http://schemas.openxmlformats.org/officeDocument/2006/relationships/slide" Target="slides/slide149.xml"/><Relationship Id="rId5" Type="http://schemas.openxmlformats.org/officeDocument/2006/relationships/slide" Target="slides/slide5.xml"/><Relationship Id="rId90" Type="http://schemas.openxmlformats.org/officeDocument/2006/relationships/slide" Target="slides/slide90.xml"/><Relationship Id="rId95" Type="http://schemas.openxmlformats.org/officeDocument/2006/relationships/slide" Target="slides/slide95.xml"/><Relationship Id="rId22" Type="http://schemas.openxmlformats.org/officeDocument/2006/relationships/slide" Target="slides/slide22.xml"/><Relationship Id="rId27" Type="http://schemas.openxmlformats.org/officeDocument/2006/relationships/slide" Target="slides/slide27.xml"/><Relationship Id="rId43" Type="http://schemas.openxmlformats.org/officeDocument/2006/relationships/slide" Target="slides/slide43.xml"/><Relationship Id="rId48" Type="http://schemas.openxmlformats.org/officeDocument/2006/relationships/slide" Target="slides/slide48.xml"/><Relationship Id="rId64" Type="http://schemas.openxmlformats.org/officeDocument/2006/relationships/slide" Target="slides/slide64.xml"/><Relationship Id="rId69" Type="http://schemas.openxmlformats.org/officeDocument/2006/relationships/slide" Target="slides/slide69.xml"/><Relationship Id="rId113" Type="http://schemas.openxmlformats.org/officeDocument/2006/relationships/slide" Target="slides/slide113.xml"/><Relationship Id="rId118" Type="http://schemas.openxmlformats.org/officeDocument/2006/relationships/slide" Target="slides/slide118.xml"/><Relationship Id="rId134" Type="http://schemas.openxmlformats.org/officeDocument/2006/relationships/slide" Target="slides/slide134.xml"/><Relationship Id="rId139" Type="http://schemas.openxmlformats.org/officeDocument/2006/relationships/slide" Target="slides/slide139.xml"/><Relationship Id="rId80" Type="http://schemas.openxmlformats.org/officeDocument/2006/relationships/slide" Target="slides/slide80.xml"/><Relationship Id="rId85" Type="http://schemas.openxmlformats.org/officeDocument/2006/relationships/slide" Target="slides/slide85.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59" Type="http://schemas.openxmlformats.org/officeDocument/2006/relationships/slide" Target="slides/slide59.xml"/><Relationship Id="rId67" Type="http://schemas.openxmlformats.org/officeDocument/2006/relationships/slide" Target="slides/slide67.xml"/><Relationship Id="rId103" Type="http://schemas.openxmlformats.org/officeDocument/2006/relationships/slide" Target="slides/slide103.xml"/><Relationship Id="rId108" Type="http://schemas.openxmlformats.org/officeDocument/2006/relationships/slide" Target="slides/slide108.xml"/><Relationship Id="rId116" Type="http://schemas.openxmlformats.org/officeDocument/2006/relationships/slide" Target="slides/slide116.xml"/><Relationship Id="rId124" Type="http://schemas.openxmlformats.org/officeDocument/2006/relationships/slide" Target="slides/slide124.xml"/><Relationship Id="rId129" Type="http://schemas.openxmlformats.org/officeDocument/2006/relationships/slide" Target="slides/slide129.xml"/><Relationship Id="rId137" Type="http://schemas.openxmlformats.org/officeDocument/2006/relationships/slide" Target="slides/slide137.xml"/><Relationship Id="rId20" Type="http://schemas.openxmlformats.org/officeDocument/2006/relationships/slide" Target="slides/slide20.xml"/><Relationship Id="rId41" Type="http://schemas.openxmlformats.org/officeDocument/2006/relationships/slide" Target="slides/slide41.xml"/><Relationship Id="rId54" Type="http://schemas.openxmlformats.org/officeDocument/2006/relationships/slide" Target="slides/slide54.xml"/><Relationship Id="rId62" Type="http://schemas.openxmlformats.org/officeDocument/2006/relationships/slide" Target="slides/slide62.xml"/><Relationship Id="rId70" Type="http://schemas.openxmlformats.org/officeDocument/2006/relationships/slide" Target="slides/slide70.xml"/><Relationship Id="rId75" Type="http://schemas.openxmlformats.org/officeDocument/2006/relationships/slide" Target="slides/slide75.xml"/><Relationship Id="rId83" Type="http://schemas.openxmlformats.org/officeDocument/2006/relationships/slide" Target="slides/slide83.xml"/><Relationship Id="rId88" Type="http://schemas.openxmlformats.org/officeDocument/2006/relationships/slide" Target="slides/slide88.xml"/><Relationship Id="rId91" Type="http://schemas.openxmlformats.org/officeDocument/2006/relationships/slide" Target="slides/slide91.xml"/><Relationship Id="rId96" Type="http://schemas.openxmlformats.org/officeDocument/2006/relationships/slide" Target="slides/slide96.xml"/><Relationship Id="rId111" Type="http://schemas.openxmlformats.org/officeDocument/2006/relationships/slide" Target="slides/slide111.xml"/><Relationship Id="rId132" Type="http://schemas.openxmlformats.org/officeDocument/2006/relationships/slide" Target="slides/slide132.xml"/><Relationship Id="rId140" Type="http://schemas.openxmlformats.org/officeDocument/2006/relationships/slide" Target="slides/slide140.xml"/><Relationship Id="rId145" Type="http://schemas.openxmlformats.org/officeDocument/2006/relationships/slide" Target="slides/slide145.xml"/><Relationship Id="rId1" Type="http://schemas.openxmlformats.org/officeDocument/2006/relationships/slide" Target="slides/slide1.xml"/><Relationship Id="rId6" Type="http://schemas.openxmlformats.org/officeDocument/2006/relationships/slide" Target="slides/slide6.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57" Type="http://schemas.openxmlformats.org/officeDocument/2006/relationships/slide" Target="slides/slide57.xml"/><Relationship Id="rId106" Type="http://schemas.openxmlformats.org/officeDocument/2006/relationships/slide" Target="slides/slide106.xml"/><Relationship Id="rId114" Type="http://schemas.openxmlformats.org/officeDocument/2006/relationships/slide" Target="slides/slide114.xml"/><Relationship Id="rId119" Type="http://schemas.openxmlformats.org/officeDocument/2006/relationships/slide" Target="slides/slide119.xml"/><Relationship Id="rId127" Type="http://schemas.openxmlformats.org/officeDocument/2006/relationships/slide" Target="slides/slide127.xml"/><Relationship Id="rId10" Type="http://schemas.openxmlformats.org/officeDocument/2006/relationships/slide" Target="slides/slide10.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60" Type="http://schemas.openxmlformats.org/officeDocument/2006/relationships/slide" Target="slides/slide60.xml"/><Relationship Id="rId65" Type="http://schemas.openxmlformats.org/officeDocument/2006/relationships/slide" Target="slides/slide65.xml"/><Relationship Id="rId73" Type="http://schemas.openxmlformats.org/officeDocument/2006/relationships/slide" Target="slides/slide73.xml"/><Relationship Id="rId78" Type="http://schemas.openxmlformats.org/officeDocument/2006/relationships/slide" Target="slides/slide78.xml"/><Relationship Id="rId81" Type="http://schemas.openxmlformats.org/officeDocument/2006/relationships/slide" Target="slides/slide81.xml"/><Relationship Id="rId86" Type="http://schemas.openxmlformats.org/officeDocument/2006/relationships/slide" Target="slides/slide86.xml"/><Relationship Id="rId94" Type="http://schemas.openxmlformats.org/officeDocument/2006/relationships/slide" Target="slides/slide94.xml"/><Relationship Id="rId99" Type="http://schemas.openxmlformats.org/officeDocument/2006/relationships/slide" Target="slides/slide99.xml"/><Relationship Id="rId101" Type="http://schemas.openxmlformats.org/officeDocument/2006/relationships/slide" Target="slides/slide101.xml"/><Relationship Id="rId122" Type="http://schemas.openxmlformats.org/officeDocument/2006/relationships/slide" Target="slides/slide122.xml"/><Relationship Id="rId130" Type="http://schemas.openxmlformats.org/officeDocument/2006/relationships/slide" Target="slides/slide130.xml"/><Relationship Id="rId135" Type="http://schemas.openxmlformats.org/officeDocument/2006/relationships/slide" Target="slides/slide135.xml"/><Relationship Id="rId143" Type="http://schemas.openxmlformats.org/officeDocument/2006/relationships/slide" Target="slides/slide143.xml"/><Relationship Id="rId148" Type="http://schemas.openxmlformats.org/officeDocument/2006/relationships/slide" Target="slides/slide148.xml"/><Relationship Id="rId4" Type="http://schemas.openxmlformats.org/officeDocument/2006/relationships/slide" Target="slides/slide4.xml"/><Relationship Id="rId9" Type="http://schemas.openxmlformats.org/officeDocument/2006/relationships/slide" Target="slides/slide9.xml"/><Relationship Id="rId13" Type="http://schemas.openxmlformats.org/officeDocument/2006/relationships/slide" Target="slides/slide13.xml"/><Relationship Id="rId18" Type="http://schemas.openxmlformats.org/officeDocument/2006/relationships/slide" Target="slides/slide18.xml"/><Relationship Id="rId39" Type="http://schemas.openxmlformats.org/officeDocument/2006/relationships/slide" Target="slides/slide39.xml"/><Relationship Id="rId109" Type="http://schemas.openxmlformats.org/officeDocument/2006/relationships/slide" Target="slides/slide109.xml"/><Relationship Id="rId34" Type="http://schemas.openxmlformats.org/officeDocument/2006/relationships/slide" Target="slides/slide34.xml"/><Relationship Id="rId50" Type="http://schemas.openxmlformats.org/officeDocument/2006/relationships/slide" Target="slides/slide50.xml"/><Relationship Id="rId55" Type="http://schemas.openxmlformats.org/officeDocument/2006/relationships/slide" Target="slides/slide55.xml"/><Relationship Id="rId76" Type="http://schemas.openxmlformats.org/officeDocument/2006/relationships/slide" Target="slides/slide76.xml"/><Relationship Id="rId97" Type="http://schemas.openxmlformats.org/officeDocument/2006/relationships/slide" Target="slides/slide97.xml"/><Relationship Id="rId104" Type="http://schemas.openxmlformats.org/officeDocument/2006/relationships/slide" Target="slides/slide104.xml"/><Relationship Id="rId120" Type="http://schemas.openxmlformats.org/officeDocument/2006/relationships/slide" Target="slides/slide120.xml"/><Relationship Id="rId125" Type="http://schemas.openxmlformats.org/officeDocument/2006/relationships/slide" Target="slides/slide125.xml"/><Relationship Id="rId141" Type="http://schemas.openxmlformats.org/officeDocument/2006/relationships/slide" Target="slides/slide141.xml"/><Relationship Id="rId146" Type="http://schemas.openxmlformats.org/officeDocument/2006/relationships/slide" Target="slides/slide146.xml"/><Relationship Id="rId7" Type="http://schemas.openxmlformats.org/officeDocument/2006/relationships/slide" Target="slides/slide7.xml"/><Relationship Id="rId71" Type="http://schemas.openxmlformats.org/officeDocument/2006/relationships/slide" Target="slides/slide71.xml"/><Relationship Id="rId92" Type="http://schemas.openxmlformats.org/officeDocument/2006/relationships/slide" Target="slides/slide92.xml"/><Relationship Id="rId2" Type="http://schemas.openxmlformats.org/officeDocument/2006/relationships/slide" Target="slides/slide2.xml"/><Relationship Id="rId29" Type="http://schemas.openxmlformats.org/officeDocument/2006/relationships/slide" Target="slides/slide29.xml"/><Relationship Id="rId24" Type="http://schemas.openxmlformats.org/officeDocument/2006/relationships/slide" Target="slides/slide24.xml"/><Relationship Id="rId40" Type="http://schemas.openxmlformats.org/officeDocument/2006/relationships/slide" Target="slides/slide40.xml"/><Relationship Id="rId45" Type="http://schemas.openxmlformats.org/officeDocument/2006/relationships/slide" Target="slides/slide45.xml"/><Relationship Id="rId66" Type="http://schemas.openxmlformats.org/officeDocument/2006/relationships/slide" Target="slides/slide66.xml"/><Relationship Id="rId87" Type="http://schemas.openxmlformats.org/officeDocument/2006/relationships/slide" Target="slides/slide87.xml"/><Relationship Id="rId110" Type="http://schemas.openxmlformats.org/officeDocument/2006/relationships/slide" Target="slides/slide110.xml"/><Relationship Id="rId115" Type="http://schemas.openxmlformats.org/officeDocument/2006/relationships/slide" Target="slides/slide115.xml"/><Relationship Id="rId131" Type="http://schemas.openxmlformats.org/officeDocument/2006/relationships/slide" Target="slides/slide131.xml"/><Relationship Id="rId136" Type="http://schemas.openxmlformats.org/officeDocument/2006/relationships/slide" Target="slides/slide136.xml"/><Relationship Id="rId61" Type="http://schemas.openxmlformats.org/officeDocument/2006/relationships/slide" Target="slides/slide61.xml"/><Relationship Id="rId82" Type="http://schemas.openxmlformats.org/officeDocument/2006/relationships/slide" Target="slides/slide82.xml"/><Relationship Id="rId19" Type="http://schemas.openxmlformats.org/officeDocument/2006/relationships/slide" Target="slides/slide19.xml"/><Relationship Id="rId14" Type="http://schemas.openxmlformats.org/officeDocument/2006/relationships/slide" Target="slides/slide14.xml"/><Relationship Id="rId30" Type="http://schemas.openxmlformats.org/officeDocument/2006/relationships/slide" Target="slides/slide30.xml"/><Relationship Id="rId35" Type="http://schemas.openxmlformats.org/officeDocument/2006/relationships/slide" Target="slides/slide35.xml"/><Relationship Id="rId56" Type="http://schemas.openxmlformats.org/officeDocument/2006/relationships/slide" Target="slides/slide56.xml"/><Relationship Id="rId77" Type="http://schemas.openxmlformats.org/officeDocument/2006/relationships/slide" Target="slides/slide77.xml"/><Relationship Id="rId100" Type="http://schemas.openxmlformats.org/officeDocument/2006/relationships/slide" Target="slides/slide100.xml"/><Relationship Id="rId105" Type="http://schemas.openxmlformats.org/officeDocument/2006/relationships/slide" Target="slides/slide105.xml"/><Relationship Id="rId126" Type="http://schemas.openxmlformats.org/officeDocument/2006/relationships/slide" Target="slides/slide126.xml"/><Relationship Id="rId147" Type="http://schemas.openxmlformats.org/officeDocument/2006/relationships/slide" Target="slides/slide147.xml"/><Relationship Id="rId8" Type="http://schemas.openxmlformats.org/officeDocument/2006/relationships/slide" Target="slides/slide8.xml"/><Relationship Id="rId51" Type="http://schemas.openxmlformats.org/officeDocument/2006/relationships/slide" Target="slides/slide51.xml"/><Relationship Id="rId72" Type="http://schemas.openxmlformats.org/officeDocument/2006/relationships/slide" Target="slides/slide72.xml"/><Relationship Id="rId93" Type="http://schemas.openxmlformats.org/officeDocument/2006/relationships/slide" Target="slides/slide93.xml"/><Relationship Id="rId98" Type="http://schemas.openxmlformats.org/officeDocument/2006/relationships/slide" Target="slides/slide98.xml"/><Relationship Id="rId121" Type="http://schemas.openxmlformats.org/officeDocument/2006/relationships/slide" Target="slides/slide121.xml"/><Relationship Id="rId142" Type="http://schemas.openxmlformats.org/officeDocument/2006/relationships/slide" Target="slides/slide1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17488175b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17488175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7794756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5026433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7975590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7395082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1928771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1088482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6126087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1232075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113535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6961859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784784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725138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7816744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513849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6169436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5586555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2034076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4569632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338412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563087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910765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22296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0700048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48137336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5743155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65830618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5129738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859165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331778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5112236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3926796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73995237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611900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06948611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8064815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1319800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0207679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14330079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6142494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2164310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6549021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52375287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30463174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8224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00479886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48812120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62442812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91514898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76823569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5076953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dirty="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32627729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79599931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25491027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33419169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917488175b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917488175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231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516437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146033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034246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070423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267125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807879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01728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4381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996900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594461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082828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555763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906445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457508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421424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25915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682105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550839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033148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666030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02660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877557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447514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3623805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704775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3368416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684855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0199302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660330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5144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874440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833667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6478809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2321972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554146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8643913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783849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79323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117693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84185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151608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188655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31233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285721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756466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255396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930619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847345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76016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3074998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427774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9092323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4719135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087046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2817047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9177617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2238869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643497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0376393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703220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131739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6912839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6436352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427254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503699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2602108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6986144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5149688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241102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5719936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504886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8405933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89609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9402595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2934451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9249006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8974320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4955843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9698289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914489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1076314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449436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9023922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5902309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5001763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4195337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1436855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737671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2469977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8316126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6233833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40708408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48ca09dc93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48ca09dc9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5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181437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8" name="Google Shape;28;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1977401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with Caption - Blue">
  <p:cSld name="Title with Caption - Blue">
    <p:bg>
      <p:bgPr>
        <a:solidFill>
          <a:schemeClr val="l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dt" idx="10"/>
          </p:nvPr>
        </p:nvSpPr>
        <p:spPr>
          <a:xfrm>
            <a:off x="405000" y="2392790"/>
            <a:ext cx="2057400" cy="1791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b="0" i="0" u="none" strike="noStrike" cap="none">
                <a:solidFill>
                  <a:srgbClr val="0099CC"/>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8" name="Google Shape;18;p3"/>
          <p:cNvSpPr txBox="1">
            <a:spLocks noGrp="1"/>
          </p:cNvSpPr>
          <p:nvPr>
            <p:ph type="body" idx="1"/>
          </p:nvPr>
        </p:nvSpPr>
        <p:spPr>
          <a:xfrm>
            <a:off x="541736" y="1519946"/>
            <a:ext cx="3545700" cy="1301100"/>
          </a:xfrm>
          <a:prstGeom prst="rect">
            <a:avLst/>
          </a:prstGeom>
          <a:noFill/>
          <a:ln>
            <a:noFill/>
          </a:ln>
        </p:spPr>
        <p:txBody>
          <a:bodyPr spcFirstLastPara="1" wrap="square" lIns="0" tIns="0" rIns="0" bIns="0" anchor="b" anchorCtr="0">
            <a:noAutofit/>
          </a:bodyPr>
          <a:lstStyle>
            <a:lvl1pPr marL="457200" lvl="0" indent="-228600" algn="ctr">
              <a:lnSpc>
                <a:spcPct val="90000"/>
              </a:lnSpc>
              <a:spcBef>
                <a:spcPts val="800"/>
              </a:spcBef>
              <a:spcAft>
                <a:spcPts val="0"/>
              </a:spcAft>
              <a:buClr>
                <a:srgbClr val="0099CC"/>
              </a:buClr>
              <a:buSzPts val="3000"/>
              <a:buNone/>
              <a:defRPr sz="3000" b="1">
                <a:solidFill>
                  <a:srgbClr val="0099CC"/>
                </a:solidFill>
              </a:defRPr>
            </a:lvl1pPr>
            <a:lvl2pPr marL="914400" lvl="1" indent="-228600" algn="ctr">
              <a:lnSpc>
                <a:spcPct val="90000"/>
              </a:lnSpc>
              <a:spcBef>
                <a:spcPts val="400"/>
              </a:spcBef>
              <a:spcAft>
                <a:spcPts val="0"/>
              </a:spcAft>
              <a:buClr>
                <a:srgbClr val="F2F2F2"/>
              </a:buClr>
              <a:buSzPts val="1800"/>
              <a:buNone/>
              <a:defRPr>
                <a:solidFill>
                  <a:srgbClr val="F2F2F2"/>
                </a:solidFill>
              </a:defRPr>
            </a:lvl2pPr>
            <a:lvl3pPr marL="1371600" lvl="2" indent="-228600" algn="ctr">
              <a:lnSpc>
                <a:spcPct val="90000"/>
              </a:lnSpc>
              <a:spcBef>
                <a:spcPts val="2600"/>
              </a:spcBef>
              <a:spcAft>
                <a:spcPts val="0"/>
              </a:spcAft>
              <a:buClr>
                <a:schemeClr val="lt1"/>
              </a:buClr>
              <a:buSzPts val="1500"/>
              <a:buNone/>
              <a:defRPr>
                <a:solidFill>
                  <a:schemeClr val="lt1"/>
                </a:solidFill>
              </a:defRPr>
            </a:lvl3pPr>
            <a:lvl4pPr marL="1828800" lvl="3" indent="-228600" algn="ctr">
              <a:lnSpc>
                <a:spcPct val="90000"/>
              </a:lnSpc>
              <a:spcBef>
                <a:spcPts val="400"/>
              </a:spcBef>
              <a:spcAft>
                <a:spcPts val="0"/>
              </a:spcAft>
              <a:buClr>
                <a:schemeClr val="lt1"/>
              </a:buClr>
              <a:buSzPts val="1400"/>
              <a:buNone/>
              <a:defRPr>
                <a:solidFill>
                  <a:schemeClr val="lt1"/>
                </a:solidFill>
              </a:defRPr>
            </a:lvl4pPr>
            <a:lvl5pPr marL="2286000" lvl="4" indent="-228600" algn="ctr">
              <a:lnSpc>
                <a:spcPct val="90000"/>
              </a:lnSpc>
              <a:spcBef>
                <a:spcPts val="40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 name="Google Shape;19;p3"/>
          <p:cNvSpPr txBox="1">
            <a:spLocks noGrp="1"/>
          </p:cNvSpPr>
          <p:nvPr>
            <p:ph type="body" idx="2"/>
          </p:nvPr>
        </p:nvSpPr>
        <p:spPr>
          <a:xfrm>
            <a:off x="541736" y="3168841"/>
            <a:ext cx="3545700" cy="1172100"/>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800"/>
              </a:spcBef>
              <a:spcAft>
                <a:spcPts val="0"/>
              </a:spcAft>
              <a:buClr>
                <a:schemeClr val="dk1"/>
              </a:buClr>
              <a:buSzPts val="2300"/>
              <a:buNone/>
              <a:defRPr sz="2300" b="0">
                <a:solidFill>
                  <a:schemeClr val="dk1"/>
                </a:solidFill>
              </a:defRPr>
            </a:lvl1pPr>
            <a:lvl2pPr marL="914400" lvl="1" indent="-228600" algn="ctr">
              <a:lnSpc>
                <a:spcPct val="90000"/>
              </a:lnSpc>
              <a:spcBef>
                <a:spcPts val="400"/>
              </a:spcBef>
              <a:spcAft>
                <a:spcPts val="0"/>
              </a:spcAft>
              <a:buClr>
                <a:srgbClr val="F2F2F2"/>
              </a:buClr>
              <a:buSzPts val="1800"/>
              <a:buNone/>
              <a:defRPr>
                <a:solidFill>
                  <a:srgbClr val="F2F2F2"/>
                </a:solidFill>
              </a:defRPr>
            </a:lvl2pPr>
            <a:lvl3pPr marL="1371600" lvl="2" indent="-228600" algn="ctr">
              <a:lnSpc>
                <a:spcPct val="90000"/>
              </a:lnSpc>
              <a:spcBef>
                <a:spcPts val="2600"/>
              </a:spcBef>
              <a:spcAft>
                <a:spcPts val="0"/>
              </a:spcAft>
              <a:buClr>
                <a:schemeClr val="lt1"/>
              </a:buClr>
              <a:buSzPts val="1500"/>
              <a:buNone/>
              <a:defRPr>
                <a:solidFill>
                  <a:schemeClr val="lt1"/>
                </a:solidFill>
              </a:defRPr>
            </a:lvl3pPr>
            <a:lvl4pPr marL="1828800" lvl="3" indent="-228600" algn="ctr">
              <a:lnSpc>
                <a:spcPct val="90000"/>
              </a:lnSpc>
              <a:spcBef>
                <a:spcPts val="400"/>
              </a:spcBef>
              <a:spcAft>
                <a:spcPts val="0"/>
              </a:spcAft>
              <a:buClr>
                <a:schemeClr val="lt1"/>
              </a:buClr>
              <a:buSzPts val="1400"/>
              <a:buNone/>
              <a:defRPr>
                <a:solidFill>
                  <a:schemeClr val="lt1"/>
                </a:solidFill>
              </a:defRPr>
            </a:lvl4pPr>
            <a:lvl5pPr marL="2286000" lvl="4" indent="-228600" algn="ctr">
              <a:lnSpc>
                <a:spcPct val="90000"/>
              </a:lnSpc>
              <a:spcBef>
                <a:spcPts val="400"/>
              </a:spcBef>
              <a:spcAft>
                <a:spcPts val="0"/>
              </a:spcAft>
              <a:buClr>
                <a:schemeClr val="lt1"/>
              </a:buClr>
              <a:buSzPts val="1400"/>
              <a:buNone/>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74296337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 Blue">
  <p:cSld name="Section Header - Blue">
    <p:bg>
      <p:bgPr>
        <a:solidFill>
          <a:schemeClr val="lt1"/>
        </a:solidFill>
        <a:effectLst/>
      </p:bgPr>
    </p:bg>
    <p:spTree>
      <p:nvGrpSpPr>
        <p:cNvPr id="1" name="Shape 30"/>
        <p:cNvGrpSpPr/>
        <p:nvPr/>
      </p:nvGrpSpPr>
      <p:grpSpPr>
        <a:xfrm>
          <a:off x="0" y="0"/>
          <a:ext cx="0" cy="0"/>
          <a:chOff x="0" y="0"/>
          <a:chExt cx="0" cy="0"/>
        </a:xfrm>
      </p:grpSpPr>
      <p:sp>
        <p:nvSpPr>
          <p:cNvPr id="32" name="Google Shape;32;p6"/>
          <p:cNvSpPr txBox="1">
            <a:spLocks noGrp="1"/>
          </p:cNvSpPr>
          <p:nvPr>
            <p:ph type="title"/>
          </p:nvPr>
        </p:nvSpPr>
        <p:spPr>
          <a:xfrm>
            <a:off x="405001" y="405001"/>
            <a:ext cx="8396100" cy="7095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9CC"/>
              </a:buClr>
              <a:buSzPts val="2700"/>
              <a:buFont typeface="Arial"/>
              <a:buNone/>
              <a:defRPr sz="2700">
                <a:solidFill>
                  <a:srgbClr val="0099CC"/>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28883112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2"/>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4" name="Google Shape;34;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55323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0" name="Google Shape;40;p13"/>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1" name="Google Shape;41;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3325003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7" name="Google Shape;47;p14"/>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8" name="Google Shape;48;p14"/>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9" name="Google Shape;49;p14"/>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50" name="Google Shape;50;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1662998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356161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16"/>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40534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750"/>
              </a:spcBef>
              <a:spcAft>
                <a:spcPts val="0"/>
              </a:spcAft>
              <a:buClr>
                <a:schemeClr val="dk1"/>
              </a:buClr>
              <a:buSzPts val="32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8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24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20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8" name="Google Shape;68;p17"/>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257329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2968223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74898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4000"/>
            <a:lum/>
          </a:blip>
          <a:srcRect/>
          <a:stretch>
            <a:fillRect/>
          </a:stretch>
        </a:blip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IN" smtClean="0"/>
              <a:pPr/>
              <a:t>‹#›</a:t>
            </a:fld>
            <a:endParaRPr lang="en-IN"/>
          </a:p>
        </p:txBody>
      </p:sp>
    </p:spTree>
    <p:extLst>
      <p:ext uri="{BB962C8B-B14F-4D97-AF65-F5344CB8AC3E}">
        <p14:creationId xmlns:p14="http://schemas.microsoft.com/office/powerpoint/2010/main" val="67654729"/>
      </p:ext>
    </p:extLst>
  </p:cSld>
  <p:clrMap bg1="lt1" tx1="dk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themeOverride" Target="../theme/themeOverride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themeOverride" Target="../theme/themeOverride10.xml"/><Relationship Id="rId5" Type="http://schemas.openxmlformats.org/officeDocument/2006/relationships/image" Target="../media/image7.png"/><Relationship Id="rId4" Type="http://schemas.openxmlformats.org/officeDocument/2006/relationships/image" Target="../media/image1.jp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1.xml"/><Relationship Id="rId1" Type="http://schemas.openxmlformats.org/officeDocument/2006/relationships/themeOverride" Target="../theme/themeOverride100.xml"/><Relationship Id="rId4" Type="http://schemas.openxmlformats.org/officeDocument/2006/relationships/image" Target="../media/image1.jp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1.xml"/><Relationship Id="rId1" Type="http://schemas.openxmlformats.org/officeDocument/2006/relationships/themeOverride" Target="../theme/themeOverride101.xml"/><Relationship Id="rId4" Type="http://schemas.openxmlformats.org/officeDocument/2006/relationships/image" Target="../media/image1.jp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11.xml"/><Relationship Id="rId1" Type="http://schemas.openxmlformats.org/officeDocument/2006/relationships/themeOverride" Target="../theme/themeOverride102.xml"/><Relationship Id="rId5" Type="http://schemas.openxmlformats.org/officeDocument/2006/relationships/image" Target="../media/image42.png"/><Relationship Id="rId4" Type="http://schemas.openxmlformats.org/officeDocument/2006/relationships/image" Target="../media/image1.jp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1.xml"/><Relationship Id="rId1" Type="http://schemas.openxmlformats.org/officeDocument/2006/relationships/themeOverride" Target="../theme/themeOverride103.xml"/><Relationship Id="rId5" Type="http://schemas.openxmlformats.org/officeDocument/2006/relationships/image" Target="../media/image43.png"/><Relationship Id="rId4" Type="http://schemas.openxmlformats.org/officeDocument/2006/relationships/image" Target="../media/image1.jp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1.xml"/><Relationship Id="rId1" Type="http://schemas.openxmlformats.org/officeDocument/2006/relationships/themeOverride" Target="../theme/themeOverride104.xml"/><Relationship Id="rId4" Type="http://schemas.openxmlformats.org/officeDocument/2006/relationships/image" Target="../media/image1.jp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11.xml"/><Relationship Id="rId1" Type="http://schemas.openxmlformats.org/officeDocument/2006/relationships/themeOverride" Target="../theme/themeOverride105.xml"/><Relationship Id="rId5" Type="http://schemas.openxmlformats.org/officeDocument/2006/relationships/image" Target="../media/image44.png"/><Relationship Id="rId4" Type="http://schemas.openxmlformats.org/officeDocument/2006/relationships/image" Target="../media/image1.jp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1.xml"/><Relationship Id="rId1" Type="http://schemas.openxmlformats.org/officeDocument/2006/relationships/themeOverride" Target="../theme/themeOverride106.xml"/><Relationship Id="rId4" Type="http://schemas.openxmlformats.org/officeDocument/2006/relationships/image" Target="../media/image1.jp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11.xml"/><Relationship Id="rId1" Type="http://schemas.openxmlformats.org/officeDocument/2006/relationships/themeOverride" Target="../theme/themeOverride107.xml"/><Relationship Id="rId4" Type="http://schemas.openxmlformats.org/officeDocument/2006/relationships/image" Target="../media/image1.jp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11.xml"/><Relationship Id="rId1" Type="http://schemas.openxmlformats.org/officeDocument/2006/relationships/themeOverride" Target="../theme/themeOverride108.xml"/><Relationship Id="rId4" Type="http://schemas.openxmlformats.org/officeDocument/2006/relationships/image" Target="../media/image1.jp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1.xml"/><Relationship Id="rId1" Type="http://schemas.openxmlformats.org/officeDocument/2006/relationships/themeOverride" Target="../theme/themeOverride109.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hemeOverride" Target="../theme/themeOverride11.xml"/><Relationship Id="rId5" Type="http://schemas.openxmlformats.org/officeDocument/2006/relationships/image" Target="../media/image8.png"/><Relationship Id="rId4" Type="http://schemas.openxmlformats.org/officeDocument/2006/relationships/image" Target="../media/image1.jp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1.xml"/><Relationship Id="rId1" Type="http://schemas.openxmlformats.org/officeDocument/2006/relationships/themeOverride" Target="../theme/themeOverride110.xml"/><Relationship Id="rId4" Type="http://schemas.openxmlformats.org/officeDocument/2006/relationships/image" Target="../media/image1.jp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1.xml"/><Relationship Id="rId1" Type="http://schemas.openxmlformats.org/officeDocument/2006/relationships/themeOverride" Target="../theme/themeOverride111.xml"/><Relationship Id="rId5" Type="http://schemas.openxmlformats.org/officeDocument/2006/relationships/image" Target="../media/image45.png"/><Relationship Id="rId4" Type="http://schemas.openxmlformats.org/officeDocument/2006/relationships/image" Target="../media/image1.jp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1.xml"/><Relationship Id="rId1" Type="http://schemas.openxmlformats.org/officeDocument/2006/relationships/themeOverride" Target="../theme/themeOverride112.xml"/><Relationship Id="rId5" Type="http://schemas.openxmlformats.org/officeDocument/2006/relationships/image" Target="../media/image46.png"/><Relationship Id="rId4" Type="http://schemas.openxmlformats.org/officeDocument/2006/relationships/image" Target="../media/image1.jp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1.xml"/><Relationship Id="rId1" Type="http://schemas.openxmlformats.org/officeDocument/2006/relationships/themeOverride" Target="../theme/themeOverride113.xml"/><Relationship Id="rId4" Type="http://schemas.openxmlformats.org/officeDocument/2006/relationships/image" Target="../media/image1.jp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1.xml"/><Relationship Id="rId1" Type="http://schemas.openxmlformats.org/officeDocument/2006/relationships/themeOverride" Target="../theme/themeOverride114.xml"/><Relationship Id="rId4" Type="http://schemas.openxmlformats.org/officeDocument/2006/relationships/image" Target="../media/image1.jp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1.xml"/><Relationship Id="rId1" Type="http://schemas.openxmlformats.org/officeDocument/2006/relationships/themeOverride" Target="../theme/themeOverride115.xml"/><Relationship Id="rId4" Type="http://schemas.openxmlformats.org/officeDocument/2006/relationships/image" Target="../media/image1.jp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1.xml"/><Relationship Id="rId1" Type="http://schemas.openxmlformats.org/officeDocument/2006/relationships/themeOverride" Target="../theme/themeOverride116.xml"/><Relationship Id="rId5" Type="http://schemas.openxmlformats.org/officeDocument/2006/relationships/image" Target="../media/image47.png"/><Relationship Id="rId4" Type="http://schemas.openxmlformats.org/officeDocument/2006/relationships/image" Target="../media/image1.jp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1.xml"/><Relationship Id="rId1" Type="http://schemas.openxmlformats.org/officeDocument/2006/relationships/themeOverride" Target="../theme/themeOverride117.xml"/><Relationship Id="rId4" Type="http://schemas.openxmlformats.org/officeDocument/2006/relationships/image" Target="../media/image1.jp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1.xml"/><Relationship Id="rId1" Type="http://schemas.openxmlformats.org/officeDocument/2006/relationships/themeOverride" Target="../theme/themeOverride118.xml"/><Relationship Id="rId5" Type="http://schemas.openxmlformats.org/officeDocument/2006/relationships/image" Target="../media/image48.png"/><Relationship Id="rId4" Type="http://schemas.openxmlformats.org/officeDocument/2006/relationships/image" Target="../media/image1.jp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1.xml"/><Relationship Id="rId1" Type="http://schemas.openxmlformats.org/officeDocument/2006/relationships/themeOverride" Target="../theme/themeOverride119.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xml"/><Relationship Id="rId1" Type="http://schemas.openxmlformats.org/officeDocument/2006/relationships/themeOverride" Target="../theme/themeOverride12.xml"/><Relationship Id="rId5" Type="http://schemas.openxmlformats.org/officeDocument/2006/relationships/image" Target="../media/image9.png"/><Relationship Id="rId4" Type="http://schemas.openxmlformats.org/officeDocument/2006/relationships/image" Target="../media/image1.jp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1.xml"/><Relationship Id="rId1" Type="http://schemas.openxmlformats.org/officeDocument/2006/relationships/themeOverride" Target="../theme/themeOverride120.xml"/><Relationship Id="rId4" Type="http://schemas.openxmlformats.org/officeDocument/2006/relationships/image" Target="../media/image1.jp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1.xml"/><Relationship Id="rId1" Type="http://schemas.openxmlformats.org/officeDocument/2006/relationships/themeOverride" Target="../theme/themeOverride121.xml"/><Relationship Id="rId5" Type="http://schemas.openxmlformats.org/officeDocument/2006/relationships/image" Target="../media/image49.png"/><Relationship Id="rId4" Type="http://schemas.openxmlformats.org/officeDocument/2006/relationships/image" Target="../media/image1.jp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1.xml"/><Relationship Id="rId1" Type="http://schemas.openxmlformats.org/officeDocument/2006/relationships/themeOverride" Target="../theme/themeOverride122.xml"/><Relationship Id="rId4" Type="http://schemas.openxmlformats.org/officeDocument/2006/relationships/image" Target="../media/image1.jp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11.xml"/><Relationship Id="rId1" Type="http://schemas.openxmlformats.org/officeDocument/2006/relationships/themeOverride" Target="../theme/themeOverride123.xml"/><Relationship Id="rId4" Type="http://schemas.openxmlformats.org/officeDocument/2006/relationships/image" Target="../media/image1.jp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1.xml"/><Relationship Id="rId1" Type="http://schemas.openxmlformats.org/officeDocument/2006/relationships/themeOverride" Target="../theme/themeOverride1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jp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1.xml"/><Relationship Id="rId1" Type="http://schemas.openxmlformats.org/officeDocument/2006/relationships/themeOverride" Target="../theme/themeOverride125.xml"/><Relationship Id="rId5" Type="http://schemas.openxmlformats.org/officeDocument/2006/relationships/image" Target="../media/image52.png"/><Relationship Id="rId4" Type="http://schemas.openxmlformats.org/officeDocument/2006/relationships/image" Target="../media/image1.jp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1.xml"/><Relationship Id="rId1" Type="http://schemas.openxmlformats.org/officeDocument/2006/relationships/themeOverride" Target="../theme/themeOverride126.xml"/><Relationship Id="rId5" Type="http://schemas.openxmlformats.org/officeDocument/2006/relationships/image" Target="../media/image53.png"/><Relationship Id="rId4" Type="http://schemas.openxmlformats.org/officeDocument/2006/relationships/image" Target="../media/image1.jp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1.xml"/><Relationship Id="rId1" Type="http://schemas.openxmlformats.org/officeDocument/2006/relationships/themeOverride" Target="../theme/themeOverride127.xml"/><Relationship Id="rId4" Type="http://schemas.openxmlformats.org/officeDocument/2006/relationships/image" Target="../media/image1.jp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1.xml"/><Relationship Id="rId1" Type="http://schemas.openxmlformats.org/officeDocument/2006/relationships/themeOverride" Target="../theme/themeOverride128.xml"/><Relationship Id="rId4" Type="http://schemas.openxmlformats.org/officeDocument/2006/relationships/image" Target="../media/image1.jp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1.xml"/><Relationship Id="rId1" Type="http://schemas.openxmlformats.org/officeDocument/2006/relationships/themeOverride" Target="../theme/themeOverride129.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themeOverride" Target="../theme/themeOverride13.xml"/><Relationship Id="rId4" Type="http://schemas.openxmlformats.org/officeDocument/2006/relationships/image" Target="../media/image1.jp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1.xml"/><Relationship Id="rId1" Type="http://schemas.openxmlformats.org/officeDocument/2006/relationships/themeOverride" Target="../theme/themeOverride130.xml"/><Relationship Id="rId5" Type="http://schemas.openxmlformats.org/officeDocument/2006/relationships/image" Target="../media/image54.png"/><Relationship Id="rId4" Type="http://schemas.openxmlformats.org/officeDocument/2006/relationships/image" Target="../media/image1.jp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1.xml"/><Relationship Id="rId1" Type="http://schemas.openxmlformats.org/officeDocument/2006/relationships/themeOverride" Target="../theme/themeOverride131.xml"/><Relationship Id="rId5" Type="http://schemas.openxmlformats.org/officeDocument/2006/relationships/image" Target="../media/image55.png"/><Relationship Id="rId4" Type="http://schemas.openxmlformats.org/officeDocument/2006/relationships/image" Target="../media/image1.jp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1.xml"/><Relationship Id="rId1" Type="http://schemas.openxmlformats.org/officeDocument/2006/relationships/themeOverride" Target="../theme/themeOverride132.xml"/><Relationship Id="rId5" Type="http://schemas.openxmlformats.org/officeDocument/2006/relationships/image" Target="../media/image56.png"/><Relationship Id="rId4" Type="http://schemas.openxmlformats.org/officeDocument/2006/relationships/image" Target="../media/image1.jp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1.xml"/><Relationship Id="rId1" Type="http://schemas.openxmlformats.org/officeDocument/2006/relationships/themeOverride" Target="../theme/themeOverride13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1.xml"/><Relationship Id="rId1" Type="http://schemas.openxmlformats.org/officeDocument/2006/relationships/themeOverride" Target="../theme/themeOverride134.xml"/><Relationship Id="rId5" Type="http://schemas.openxmlformats.org/officeDocument/2006/relationships/image" Target="../media/image59.png"/><Relationship Id="rId4" Type="http://schemas.openxmlformats.org/officeDocument/2006/relationships/image" Target="../media/image1.jp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11.xml"/><Relationship Id="rId1" Type="http://schemas.openxmlformats.org/officeDocument/2006/relationships/themeOverride" Target="../theme/themeOverride135.xml"/><Relationship Id="rId5" Type="http://schemas.openxmlformats.org/officeDocument/2006/relationships/image" Target="../media/image60.png"/><Relationship Id="rId4" Type="http://schemas.openxmlformats.org/officeDocument/2006/relationships/image" Target="../media/image1.jp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11.xml"/><Relationship Id="rId1" Type="http://schemas.openxmlformats.org/officeDocument/2006/relationships/themeOverride" Target="../theme/themeOverride136.xml"/><Relationship Id="rId5" Type="http://schemas.openxmlformats.org/officeDocument/2006/relationships/image" Target="../media/image61.png"/><Relationship Id="rId4" Type="http://schemas.openxmlformats.org/officeDocument/2006/relationships/image" Target="../media/image1.jp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1.xml"/><Relationship Id="rId1" Type="http://schemas.openxmlformats.org/officeDocument/2006/relationships/themeOverride" Target="../theme/themeOverride137.xml"/><Relationship Id="rId5" Type="http://schemas.openxmlformats.org/officeDocument/2006/relationships/image" Target="../media/image62.png"/><Relationship Id="rId4" Type="http://schemas.openxmlformats.org/officeDocument/2006/relationships/image" Target="../media/image1.jp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1.xml"/><Relationship Id="rId1" Type="http://schemas.openxmlformats.org/officeDocument/2006/relationships/themeOverride" Target="../theme/themeOverride138.xml"/><Relationship Id="rId5" Type="http://schemas.openxmlformats.org/officeDocument/2006/relationships/image" Target="../media/image63.png"/><Relationship Id="rId4" Type="http://schemas.openxmlformats.org/officeDocument/2006/relationships/image" Target="../media/image1.jp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11.xml"/><Relationship Id="rId1" Type="http://schemas.openxmlformats.org/officeDocument/2006/relationships/themeOverride" Target="../theme/themeOverride139.xml"/><Relationship Id="rId5" Type="http://schemas.openxmlformats.org/officeDocument/2006/relationships/image" Target="../media/image64.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hemeOverride" Target="../theme/themeOverride14.xml"/><Relationship Id="rId4" Type="http://schemas.openxmlformats.org/officeDocument/2006/relationships/image" Target="../media/image1.jp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1.xml"/><Relationship Id="rId1" Type="http://schemas.openxmlformats.org/officeDocument/2006/relationships/themeOverride" Target="../theme/themeOverride140.xml"/><Relationship Id="rId5" Type="http://schemas.openxmlformats.org/officeDocument/2006/relationships/image" Target="../media/image65.png"/><Relationship Id="rId4" Type="http://schemas.openxmlformats.org/officeDocument/2006/relationships/image" Target="../media/image1.jp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1.xml"/><Relationship Id="rId1" Type="http://schemas.openxmlformats.org/officeDocument/2006/relationships/themeOverride" Target="../theme/themeOverride141.xml"/><Relationship Id="rId5" Type="http://schemas.openxmlformats.org/officeDocument/2006/relationships/image" Target="../media/image66.png"/><Relationship Id="rId4" Type="http://schemas.openxmlformats.org/officeDocument/2006/relationships/image" Target="../media/image1.jpg"/></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11.xml"/><Relationship Id="rId1" Type="http://schemas.openxmlformats.org/officeDocument/2006/relationships/themeOverride" Target="../theme/themeOverride142.xml"/><Relationship Id="rId4" Type="http://schemas.openxmlformats.org/officeDocument/2006/relationships/image" Target="../media/image1.jp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1.xml"/><Relationship Id="rId1" Type="http://schemas.openxmlformats.org/officeDocument/2006/relationships/themeOverride" Target="../theme/themeOverride143.xml"/><Relationship Id="rId4" Type="http://schemas.openxmlformats.org/officeDocument/2006/relationships/image" Target="../media/image1.jp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11.xml"/><Relationship Id="rId1" Type="http://schemas.openxmlformats.org/officeDocument/2006/relationships/themeOverride" Target="../theme/themeOverride144.xml"/><Relationship Id="rId5" Type="http://schemas.openxmlformats.org/officeDocument/2006/relationships/image" Target="../media/image67.png"/><Relationship Id="rId4" Type="http://schemas.openxmlformats.org/officeDocument/2006/relationships/image" Target="../media/image1.jp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11.xml"/><Relationship Id="rId1" Type="http://schemas.openxmlformats.org/officeDocument/2006/relationships/themeOverride" Target="../theme/themeOverride14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jp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1.xml"/><Relationship Id="rId1" Type="http://schemas.openxmlformats.org/officeDocument/2006/relationships/themeOverride" Target="../theme/themeOverride146.xml"/><Relationship Id="rId5" Type="http://schemas.openxmlformats.org/officeDocument/2006/relationships/image" Target="../media/image70.png"/><Relationship Id="rId4" Type="http://schemas.openxmlformats.org/officeDocument/2006/relationships/image" Target="../media/image1.jp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1.xml"/><Relationship Id="rId1" Type="http://schemas.openxmlformats.org/officeDocument/2006/relationships/themeOverride" Target="../theme/themeOverride147.xml"/><Relationship Id="rId4" Type="http://schemas.openxmlformats.org/officeDocument/2006/relationships/image" Target="../media/image1.jp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1.xml"/><Relationship Id="rId1" Type="http://schemas.openxmlformats.org/officeDocument/2006/relationships/themeOverride" Target="../theme/themeOverride148.xml"/><Relationship Id="rId4" Type="http://schemas.openxmlformats.org/officeDocument/2006/relationships/image" Target="../media/image1.jp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0.xml"/><Relationship Id="rId1" Type="http://schemas.openxmlformats.org/officeDocument/2006/relationships/themeOverride" Target="../theme/themeOverride149.xm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hemeOverride" Target="../theme/themeOverride15.xml"/><Relationship Id="rId5" Type="http://schemas.openxmlformats.org/officeDocument/2006/relationships/image" Target="../media/image10.pn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hemeOverride" Target="../theme/themeOverride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hemeOverride" Target="../theme/themeOverride17.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themeOverride" Target="../theme/themeOverride18.xml"/><Relationship Id="rId5" Type="http://schemas.openxmlformats.org/officeDocument/2006/relationships/image" Target="../media/image13.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hemeOverride" Target="../theme/themeOverride19.xml"/><Relationship Id="rId5" Type="http://schemas.openxmlformats.org/officeDocument/2006/relationships/image" Target="../media/image14.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hemeOverride" Target="../theme/themeOverride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themeOverride" Target="../theme/themeOverride20.xml"/><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themeOverride" Target="../theme/themeOverride21.xml"/><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hemeOverride" Target="../theme/themeOverride22.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hemeOverride" Target="../theme/themeOverride23.xml"/><Relationship Id="rId5" Type="http://schemas.openxmlformats.org/officeDocument/2006/relationships/image" Target="../media/image15.png"/><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hemeOverride" Target="../theme/themeOverride24.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1.xml"/><Relationship Id="rId1" Type="http://schemas.openxmlformats.org/officeDocument/2006/relationships/themeOverride" Target="../theme/themeOverride25.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1.xml"/><Relationship Id="rId1" Type="http://schemas.openxmlformats.org/officeDocument/2006/relationships/themeOverride" Target="../theme/themeOverride26.xml"/><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xml"/><Relationship Id="rId1" Type="http://schemas.openxmlformats.org/officeDocument/2006/relationships/themeOverride" Target="../theme/themeOverride27.xml"/><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themeOverride" Target="../theme/themeOverride28.xml"/><Relationship Id="rId5" Type="http://schemas.openxmlformats.org/officeDocument/2006/relationships/image" Target="../media/image16.png"/><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themeOverride" Target="../theme/themeOverride29.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hemeOverride" Target="../theme/themeOverride3.xml"/><Relationship Id="rId5" Type="http://schemas.openxmlformats.org/officeDocument/2006/relationships/image" Target="../media/image4.pn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xml"/><Relationship Id="rId1" Type="http://schemas.openxmlformats.org/officeDocument/2006/relationships/themeOverride" Target="../theme/themeOverride30.xml"/><Relationship Id="rId5" Type="http://schemas.openxmlformats.org/officeDocument/2006/relationships/image" Target="../media/image17.png"/><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1.xml"/><Relationship Id="rId1" Type="http://schemas.openxmlformats.org/officeDocument/2006/relationships/themeOverride" Target="../theme/themeOverride31.xml"/><Relationship Id="rId5" Type="http://schemas.openxmlformats.org/officeDocument/2006/relationships/image" Target="../media/image18.png"/><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themeOverride" Target="../theme/themeOverride32.xml"/><Relationship Id="rId5" Type="http://schemas.openxmlformats.org/officeDocument/2006/relationships/image" Target="../media/image19.png"/><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hemeOverride" Target="../theme/themeOverride33.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hemeOverride" Target="../theme/themeOverride34.xml"/><Relationship Id="rId5" Type="http://schemas.openxmlformats.org/officeDocument/2006/relationships/image" Target="../media/image20.pn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themeOverride" Target="../theme/themeOverride3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1.xml"/><Relationship Id="rId1" Type="http://schemas.openxmlformats.org/officeDocument/2006/relationships/themeOverride" Target="../theme/themeOverride36.xml"/><Relationship Id="rId5" Type="http://schemas.openxmlformats.org/officeDocument/2006/relationships/image" Target="../media/image23.png"/><Relationship Id="rId4" Type="http://schemas.openxmlformats.org/officeDocument/2006/relationships/image" Target="../media/image1.jp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themeOverride" Target="../theme/themeOverride37.xml"/><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themeOverride" Target="../theme/themeOverride38.xml"/><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xml"/><Relationship Id="rId1" Type="http://schemas.openxmlformats.org/officeDocument/2006/relationships/themeOverride" Target="../theme/themeOverride39.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hemeOverride" Target="../theme/themeOverride4.xm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themeOverride" Target="../theme/themeOverride40.xml"/><Relationship Id="rId5" Type="http://schemas.openxmlformats.org/officeDocument/2006/relationships/image" Target="../media/image24.pn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themeOverride" Target="../theme/themeOverride41.xml"/><Relationship Id="rId4" Type="http://schemas.openxmlformats.org/officeDocument/2006/relationships/image" Target="../media/image1.jp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1.xml"/><Relationship Id="rId1" Type="http://schemas.openxmlformats.org/officeDocument/2006/relationships/themeOverride" Target="../theme/themeOverride42.xml"/><Relationship Id="rId5" Type="http://schemas.openxmlformats.org/officeDocument/2006/relationships/image" Target="../media/image25.png"/><Relationship Id="rId4" Type="http://schemas.openxmlformats.org/officeDocument/2006/relationships/image" Target="../media/image1.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1.xml"/><Relationship Id="rId1" Type="http://schemas.openxmlformats.org/officeDocument/2006/relationships/themeOverride" Target="../theme/themeOverride43.xml"/><Relationship Id="rId4" Type="http://schemas.openxmlformats.org/officeDocument/2006/relationships/image" Target="../media/image1.jp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1.xml"/><Relationship Id="rId1" Type="http://schemas.openxmlformats.org/officeDocument/2006/relationships/themeOverride" Target="../theme/themeOverride44.xml"/><Relationship Id="rId4" Type="http://schemas.openxmlformats.org/officeDocument/2006/relationships/image" Target="../media/image1.jp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1.xml"/><Relationship Id="rId1" Type="http://schemas.openxmlformats.org/officeDocument/2006/relationships/themeOverride" Target="../theme/themeOverride45.xml"/><Relationship Id="rId4" Type="http://schemas.openxmlformats.org/officeDocument/2006/relationships/image" Target="../media/image1.jp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1.xml"/><Relationship Id="rId1" Type="http://schemas.openxmlformats.org/officeDocument/2006/relationships/themeOverride" Target="../theme/themeOverride46.xml"/><Relationship Id="rId5" Type="http://schemas.openxmlformats.org/officeDocument/2006/relationships/hyperlink" Target="https://experienceleague.adobe.com/tools/calculator/testcalculator.html" TargetMode="External"/><Relationship Id="rId4" Type="http://schemas.openxmlformats.org/officeDocument/2006/relationships/image" Target="../media/image1.jp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1.xml"/><Relationship Id="rId1" Type="http://schemas.openxmlformats.org/officeDocument/2006/relationships/themeOverride" Target="../theme/themeOverride47.xml"/><Relationship Id="rId4" Type="http://schemas.openxmlformats.org/officeDocument/2006/relationships/image" Target="../media/image1.jp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1.xml"/><Relationship Id="rId1" Type="http://schemas.openxmlformats.org/officeDocument/2006/relationships/themeOverride" Target="../theme/themeOverride48.xml"/><Relationship Id="rId4" Type="http://schemas.openxmlformats.org/officeDocument/2006/relationships/image" Target="../media/image1.jp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1.xml"/><Relationship Id="rId1" Type="http://schemas.openxmlformats.org/officeDocument/2006/relationships/themeOverride" Target="../theme/themeOverride49.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hemeOverride" Target="../theme/themeOverride5.xml"/><Relationship Id="rId4" Type="http://schemas.openxmlformats.org/officeDocument/2006/relationships/image" Target="../media/image1.jp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1.xml"/><Relationship Id="rId1" Type="http://schemas.openxmlformats.org/officeDocument/2006/relationships/themeOverride" Target="../theme/themeOverride50.xml"/><Relationship Id="rId4" Type="http://schemas.openxmlformats.org/officeDocument/2006/relationships/image" Target="../media/image1.jp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1.xml"/><Relationship Id="rId1" Type="http://schemas.openxmlformats.org/officeDocument/2006/relationships/themeOverride" Target="../theme/themeOverride51.xml"/><Relationship Id="rId4" Type="http://schemas.openxmlformats.org/officeDocument/2006/relationships/image" Target="../media/image1.jp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1.xml"/><Relationship Id="rId1" Type="http://schemas.openxmlformats.org/officeDocument/2006/relationships/themeOverride" Target="../theme/themeOverride52.xml"/><Relationship Id="rId4" Type="http://schemas.openxmlformats.org/officeDocument/2006/relationships/image" Target="../media/image1.jp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1.xml"/><Relationship Id="rId1" Type="http://schemas.openxmlformats.org/officeDocument/2006/relationships/themeOverride" Target="../theme/themeOverride53.xml"/><Relationship Id="rId5" Type="http://schemas.openxmlformats.org/officeDocument/2006/relationships/image" Target="../media/image26.png"/><Relationship Id="rId4" Type="http://schemas.openxmlformats.org/officeDocument/2006/relationships/image" Target="../media/image1.jp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1.xml"/><Relationship Id="rId1" Type="http://schemas.openxmlformats.org/officeDocument/2006/relationships/themeOverride" Target="../theme/themeOverride54.xml"/><Relationship Id="rId5" Type="http://schemas.openxmlformats.org/officeDocument/2006/relationships/image" Target="../media/image27.png"/><Relationship Id="rId4" Type="http://schemas.openxmlformats.org/officeDocument/2006/relationships/image" Target="../media/image1.jp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themeOverride" Target="../theme/themeOverride55.xml"/><Relationship Id="rId4" Type="http://schemas.openxmlformats.org/officeDocument/2006/relationships/image" Target="../media/image1.jp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themeOverride" Target="../theme/themeOverride56.xml"/><Relationship Id="rId4" Type="http://schemas.openxmlformats.org/officeDocument/2006/relationships/image" Target="../media/image1.jp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1.xml"/><Relationship Id="rId1" Type="http://schemas.openxmlformats.org/officeDocument/2006/relationships/themeOverride" Target="../theme/themeOverride57.xml"/><Relationship Id="rId4" Type="http://schemas.openxmlformats.org/officeDocument/2006/relationships/image" Target="../media/image1.jp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1.xml"/><Relationship Id="rId1" Type="http://schemas.openxmlformats.org/officeDocument/2006/relationships/themeOverride" Target="../theme/themeOverride58.xml"/><Relationship Id="rId5" Type="http://schemas.openxmlformats.org/officeDocument/2006/relationships/image" Target="../media/image28.png"/><Relationship Id="rId4" Type="http://schemas.openxmlformats.org/officeDocument/2006/relationships/image" Target="../media/image1.jp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1.xml"/><Relationship Id="rId1" Type="http://schemas.openxmlformats.org/officeDocument/2006/relationships/themeOverride" Target="../theme/themeOverride59.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hemeOverride" Target="../theme/themeOverride6.xml"/><Relationship Id="rId5" Type="http://schemas.openxmlformats.org/officeDocument/2006/relationships/image" Target="../media/image5.png"/><Relationship Id="rId4" Type="http://schemas.openxmlformats.org/officeDocument/2006/relationships/image" Target="../media/image1.jp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1.xml"/><Relationship Id="rId1" Type="http://schemas.openxmlformats.org/officeDocument/2006/relationships/themeOverride" Target="../theme/themeOverride60.xml"/><Relationship Id="rId4" Type="http://schemas.openxmlformats.org/officeDocument/2006/relationships/image" Target="../media/image1.jp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1.xml"/><Relationship Id="rId1" Type="http://schemas.openxmlformats.org/officeDocument/2006/relationships/themeOverride" Target="../theme/themeOverride61.xml"/><Relationship Id="rId4" Type="http://schemas.openxmlformats.org/officeDocument/2006/relationships/image" Target="../media/image1.jp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1.xml"/><Relationship Id="rId1" Type="http://schemas.openxmlformats.org/officeDocument/2006/relationships/themeOverride" Target="../theme/themeOverride62.xml"/><Relationship Id="rId4" Type="http://schemas.openxmlformats.org/officeDocument/2006/relationships/image" Target="../media/image1.jp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1.xml"/><Relationship Id="rId1" Type="http://schemas.openxmlformats.org/officeDocument/2006/relationships/themeOverride" Target="../theme/themeOverride63.xml"/><Relationship Id="rId5" Type="http://schemas.openxmlformats.org/officeDocument/2006/relationships/image" Target="../media/image29.png"/><Relationship Id="rId4" Type="http://schemas.openxmlformats.org/officeDocument/2006/relationships/image" Target="../media/image1.jp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1.xml"/><Relationship Id="rId1" Type="http://schemas.openxmlformats.org/officeDocument/2006/relationships/themeOverride" Target="../theme/themeOverride64.xml"/><Relationship Id="rId4" Type="http://schemas.openxmlformats.org/officeDocument/2006/relationships/image" Target="../media/image1.jp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1.xml"/><Relationship Id="rId1" Type="http://schemas.openxmlformats.org/officeDocument/2006/relationships/themeOverride" Target="../theme/themeOverride65.xml"/><Relationship Id="rId4" Type="http://schemas.openxmlformats.org/officeDocument/2006/relationships/image" Target="../media/image1.jp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1.xml"/><Relationship Id="rId1" Type="http://schemas.openxmlformats.org/officeDocument/2006/relationships/themeOverride" Target="../theme/themeOverride66.xml"/><Relationship Id="rId5" Type="http://schemas.openxmlformats.org/officeDocument/2006/relationships/image" Target="../media/image30.png"/><Relationship Id="rId4" Type="http://schemas.openxmlformats.org/officeDocument/2006/relationships/image" Target="../media/image1.jp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1.xml"/><Relationship Id="rId1" Type="http://schemas.openxmlformats.org/officeDocument/2006/relationships/themeOverride" Target="../theme/themeOverride67.xml"/><Relationship Id="rId4" Type="http://schemas.openxmlformats.org/officeDocument/2006/relationships/image" Target="../media/image1.jp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1.xml"/><Relationship Id="rId1" Type="http://schemas.openxmlformats.org/officeDocument/2006/relationships/themeOverride" Target="../theme/themeOverride68.xml"/><Relationship Id="rId4" Type="http://schemas.openxmlformats.org/officeDocument/2006/relationships/image" Target="../media/image1.jp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1.xml"/><Relationship Id="rId1" Type="http://schemas.openxmlformats.org/officeDocument/2006/relationships/themeOverride" Target="../theme/themeOverride69.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xml"/><Relationship Id="rId1" Type="http://schemas.openxmlformats.org/officeDocument/2006/relationships/themeOverride" Target="../theme/themeOverride7.xml"/><Relationship Id="rId5" Type="http://schemas.openxmlformats.org/officeDocument/2006/relationships/image" Target="../media/image6.png"/><Relationship Id="rId4" Type="http://schemas.openxmlformats.org/officeDocument/2006/relationships/image" Target="../media/image1.jp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1.xml"/><Relationship Id="rId1" Type="http://schemas.openxmlformats.org/officeDocument/2006/relationships/themeOverride" Target="../theme/themeOverride70.xml"/><Relationship Id="rId5" Type="http://schemas.openxmlformats.org/officeDocument/2006/relationships/image" Target="../media/image31.png"/><Relationship Id="rId4" Type="http://schemas.openxmlformats.org/officeDocument/2006/relationships/image" Target="../media/image1.jp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1.xml"/><Relationship Id="rId1" Type="http://schemas.openxmlformats.org/officeDocument/2006/relationships/themeOverride" Target="../theme/themeOverride71.xml"/><Relationship Id="rId4" Type="http://schemas.openxmlformats.org/officeDocument/2006/relationships/image" Target="../media/image1.jp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1.xml"/><Relationship Id="rId1" Type="http://schemas.openxmlformats.org/officeDocument/2006/relationships/themeOverride" Target="../theme/themeOverride72.xml"/><Relationship Id="rId4" Type="http://schemas.openxmlformats.org/officeDocument/2006/relationships/image" Target="../media/image1.jp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1.xml"/><Relationship Id="rId1" Type="http://schemas.openxmlformats.org/officeDocument/2006/relationships/themeOverride" Target="../theme/themeOverride73.xml"/><Relationship Id="rId4" Type="http://schemas.openxmlformats.org/officeDocument/2006/relationships/image" Target="../media/image1.jp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1.xml"/><Relationship Id="rId1" Type="http://schemas.openxmlformats.org/officeDocument/2006/relationships/themeOverride" Target="../theme/themeOverride74.xml"/><Relationship Id="rId4" Type="http://schemas.openxmlformats.org/officeDocument/2006/relationships/image" Target="../media/image1.jp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1.xml"/><Relationship Id="rId1" Type="http://schemas.openxmlformats.org/officeDocument/2006/relationships/themeOverride" Target="../theme/themeOverride75.xml"/><Relationship Id="rId5" Type="http://schemas.openxmlformats.org/officeDocument/2006/relationships/hyperlink" Target="https://experienceleague.adobe.com/docs/target/using/activities/automated-personalization/algo-random-forest.html?lang=en" TargetMode="External"/><Relationship Id="rId4" Type="http://schemas.openxmlformats.org/officeDocument/2006/relationships/image" Target="../media/image1.jp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1.xml"/><Relationship Id="rId1" Type="http://schemas.openxmlformats.org/officeDocument/2006/relationships/themeOverride" Target="../theme/themeOverride76.xml"/><Relationship Id="rId5" Type="http://schemas.openxmlformats.org/officeDocument/2006/relationships/image" Target="../media/image32.png"/><Relationship Id="rId4" Type="http://schemas.openxmlformats.org/officeDocument/2006/relationships/image" Target="../media/image1.jp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1.xml"/><Relationship Id="rId1" Type="http://schemas.openxmlformats.org/officeDocument/2006/relationships/themeOverride" Target="../theme/themeOverride77.xml"/><Relationship Id="rId4" Type="http://schemas.openxmlformats.org/officeDocument/2006/relationships/image" Target="../media/image1.jp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1.xml"/><Relationship Id="rId1" Type="http://schemas.openxmlformats.org/officeDocument/2006/relationships/themeOverride" Target="../theme/themeOverride78.xml"/><Relationship Id="rId5" Type="http://schemas.openxmlformats.org/officeDocument/2006/relationships/hyperlink" Target="https://experienceleague.adobe.com/docs/target-dev/developer/implementation/methods/methods-to-get-data-into-target.html?lang=en" TargetMode="External"/><Relationship Id="rId4" Type="http://schemas.openxmlformats.org/officeDocument/2006/relationships/image" Target="../media/image1.jp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1.xml"/><Relationship Id="rId1" Type="http://schemas.openxmlformats.org/officeDocument/2006/relationships/themeOverride" Target="../theme/themeOverride79.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hemeOverride" Target="../theme/themeOverride8.xml"/><Relationship Id="rId4" Type="http://schemas.openxmlformats.org/officeDocument/2006/relationships/image" Target="../media/image1.jp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1.xml"/><Relationship Id="rId1" Type="http://schemas.openxmlformats.org/officeDocument/2006/relationships/themeOverride" Target="../theme/themeOverride80.xml"/><Relationship Id="rId4" Type="http://schemas.openxmlformats.org/officeDocument/2006/relationships/image" Target="../media/image1.jp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1.xml"/><Relationship Id="rId1" Type="http://schemas.openxmlformats.org/officeDocument/2006/relationships/themeOverride" Target="../theme/themeOverride81.xml"/><Relationship Id="rId4" Type="http://schemas.openxmlformats.org/officeDocument/2006/relationships/image" Target="../media/image1.jp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1.xml"/><Relationship Id="rId1" Type="http://schemas.openxmlformats.org/officeDocument/2006/relationships/themeOverride" Target="../theme/themeOverride82.xml"/><Relationship Id="rId4" Type="http://schemas.openxmlformats.org/officeDocument/2006/relationships/image" Target="../media/image1.jp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1.xml"/><Relationship Id="rId1" Type="http://schemas.openxmlformats.org/officeDocument/2006/relationships/themeOverride" Target="../theme/themeOverride83.xml"/><Relationship Id="rId4" Type="http://schemas.openxmlformats.org/officeDocument/2006/relationships/image" Target="../media/image1.jp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1.xml"/><Relationship Id="rId1" Type="http://schemas.openxmlformats.org/officeDocument/2006/relationships/themeOverride" Target="../theme/themeOverride84.xml"/><Relationship Id="rId4" Type="http://schemas.openxmlformats.org/officeDocument/2006/relationships/image" Target="../media/image1.jp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1.xml"/><Relationship Id="rId1" Type="http://schemas.openxmlformats.org/officeDocument/2006/relationships/themeOverride" Target="../theme/themeOverride85.xml"/><Relationship Id="rId4" Type="http://schemas.openxmlformats.org/officeDocument/2006/relationships/image" Target="../media/image1.jp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1.xml"/><Relationship Id="rId1" Type="http://schemas.openxmlformats.org/officeDocument/2006/relationships/themeOverride" Target="../theme/themeOverride86.xml"/><Relationship Id="rId4" Type="http://schemas.openxmlformats.org/officeDocument/2006/relationships/image" Target="../media/image1.jp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1.xml"/><Relationship Id="rId1" Type="http://schemas.openxmlformats.org/officeDocument/2006/relationships/themeOverride" Target="../theme/themeOverride87.xml"/><Relationship Id="rId4" Type="http://schemas.openxmlformats.org/officeDocument/2006/relationships/image" Target="../media/image1.jp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1.xml"/><Relationship Id="rId1" Type="http://schemas.openxmlformats.org/officeDocument/2006/relationships/themeOverride" Target="../theme/themeOverride88.xml"/><Relationship Id="rId4" Type="http://schemas.openxmlformats.org/officeDocument/2006/relationships/image" Target="../media/image1.jp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1.xml"/><Relationship Id="rId1" Type="http://schemas.openxmlformats.org/officeDocument/2006/relationships/themeOverride" Target="../theme/themeOverride89.xml"/><Relationship Id="rId5" Type="http://schemas.openxmlformats.org/officeDocument/2006/relationships/image" Target="../media/image33.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hemeOverride" Target="../theme/themeOverride9.xml"/><Relationship Id="rId4" Type="http://schemas.openxmlformats.org/officeDocument/2006/relationships/image" Target="../media/image1.jp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1.xml"/><Relationship Id="rId1" Type="http://schemas.openxmlformats.org/officeDocument/2006/relationships/themeOverride" Target="../theme/themeOverride90.xml"/><Relationship Id="rId5" Type="http://schemas.openxmlformats.org/officeDocument/2006/relationships/image" Target="../media/image34.png"/><Relationship Id="rId4" Type="http://schemas.openxmlformats.org/officeDocument/2006/relationships/image" Target="../media/image1.jp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1.xml"/><Relationship Id="rId1" Type="http://schemas.openxmlformats.org/officeDocument/2006/relationships/themeOverride" Target="../theme/themeOverride91.xml"/><Relationship Id="rId4" Type="http://schemas.openxmlformats.org/officeDocument/2006/relationships/image" Target="../media/image1.jp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1.xml"/><Relationship Id="rId1" Type="http://schemas.openxmlformats.org/officeDocument/2006/relationships/themeOverride" Target="../theme/themeOverride92.xml"/><Relationship Id="rId5" Type="http://schemas.openxmlformats.org/officeDocument/2006/relationships/image" Target="../media/image35.png"/><Relationship Id="rId4" Type="http://schemas.openxmlformats.org/officeDocument/2006/relationships/image" Target="../media/image1.jp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1.xml"/><Relationship Id="rId1" Type="http://schemas.openxmlformats.org/officeDocument/2006/relationships/themeOverride" Target="../theme/themeOverride93.xml"/><Relationship Id="rId5" Type="http://schemas.openxmlformats.org/officeDocument/2006/relationships/image" Target="../media/image36.png"/><Relationship Id="rId4" Type="http://schemas.openxmlformats.org/officeDocument/2006/relationships/image" Target="../media/image1.jp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1.xml"/><Relationship Id="rId1" Type="http://schemas.openxmlformats.org/officeDocument/2006/relationships/themeOverride" Target="../theme/themeOverride94.xml"/><Relationship Id="rId5" Type="http://schemas.openxmlformats.org/officeDocument/2006/relationships/image" Target="../media/image37.png"/><Relationship Id="rId4" Type="http://schemas.openxmlformats.org/officeDocument/2006/relationships/image" Target="../media/image1.jp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1.xml"/><Relationship Id="rId1" Type="http://schemas.openxmlformats.org/officeDocument/2006/relationships/themeOverride" Target="../theme/themeOverride95.xml"/><Relationship Id="rId5" Type="http://schemas.openxmlformats.org/officeDocument/2006/relationships/image" Target="../media/image38.png"/><Relationship Id="rId4" Type="http://schemas.openxmlformats.org/officeDocument/2006/relationships/image" Target="../media/image1.jp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1.xml"/><Relationship Id="rId1" Type="http://schemas.openxmlformats.org/officeDocument/2006/relationships/themeOverride" Target="../theme/themeOverride96.xml"/><Relationship Id="rId5" Type="http://schemas.openxmlformats.org/officeDocument/2006/relationships/image" Target="../media/image39.png"/><Relationship Id="rId4" Type="http://schemas.openxmlformats.org/officeDocument/2006/relationships/image" Target="../media/image1.jp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1.xml"/><Relationship Id="rId1" Type="http://schemas.openxmlformats.org/officeDocument/2006/relationships/themeOverride" Target="../theme/themeOverride97.xml"/><Relationship Id="rId5" Type="http://schemas.openxmlformats.org/officeDocument/2006/relationships/image" Target="../media/image40.png"/><Relationship Id="rId4" Type="http://schemas.openxmlformats.org/officeDocument/2006/relationships/image" Target="../media/image1.jp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1.xml"/><Relationship Id="rId1" Type="http://schemas.openxmlformats.org/officeDocument/2006/relationships/themeOverride" Target="../theme/themeOverride98.xml"/><Relationship Id="rId5" Type="http://schemas.openxmlformats.org/officeDocument/2006/relationships/image" Target="../media/image41.png"/><Relationship Id="rId4" Type="http://schemas.openxmlformats.org/officeDocument/2006/relationships/image" Target="../media/image1.jp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1.xml"/><Relationship Id="rId1" Type="http://schemas.openxmlformats.org/officeDocument/2006/relationships/themeOverride" Target="../theme/themeOverride99.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47"/>
        <p:cNvGrpSpPr/>
        <p:nvPr/>
      </p:nvGrpSpPr>
      <p:grpSpPr>
        <a:xfrm>
          <a:off x="0" y="0"/>
          <a:ext cx="0" cy="0"/>
          <a:chOff x="0" y="0"/>
          <a:chExt cx="0" cy="0"/>
        </a:xfrm>
      </p:grpSpPr>
      <p:sp>
        <p:nvSpPr>
          <p:cNvPr id="148" name="Google Shape;148;p29"/>
          <p:cNvSpPr txBox="1">
            <a:spLocks noGrp="1"/>
          </p:cNvSpPr>
          <p:nvPr>
            <p:ph type="body" idx="1"/>
          </p:nvPr>
        </p:nvSpPr>
        <p:spPr>
          <a:xfrm>
            <a:off x="2257343" y="1721415"/>
            <a:ext cx="5119330" cy="1301100"/>
          </a:xfrm>
          <a:prstGeom prst="rect">
            <a:avLst/>
          </a:prstGeom>
        </p:spPr>
        <p:txBody>
          <a:bodyPr spcFirstLastPara="1" wrap="square" lIns="0" tIns="0" rIns="0" bIns="0" anchor="b" anchorCtr="0">
            <a:noAutofit/>
          </a:bodyPr>
          <a:lstStyle/>
          <a:p>
            <a:pPr marL="0" lvl="0" indent="0" algn="ctr" rtl="0">
              <a:spcBef>
                <a:spcPts val="800"/>
              </a:spcBef>
              <a:spcAft>
                <a:spcPts val="0"/>
              </a:spcAft>
              <a:buNone/>
            </a:pPr>
            <a:r>
              <a:rPr lang="en" dirty="0">
                <a:solidFill>
                  <a:schemeClr val="tx1"/>
                </a:solidFill>
              </a:rPr>
              <a:t>Adobe Target</a:t>
            </a:r>
          </a:p>
          <a:p>
            <a:pPr marL="0" lvl="0" indent="0" algn="ctr" rtl="0">
              <a:spcBef>
                <a:spcPts val="800"/>
              </a:spcBef>
              <a:spcAft>
                <a:spcPts val="0"/>
              </a:spcAft>
              <a:buNone/>
            </a:pPr>
            <a:r>
              <a:rPr lang="en" dirty="0">
                <a:solidFill>
                  <a:schemeClr val="tx1"/>
                </a:solidFill>
              </a:rPr>
              <a:t>Training </a:t>
            </a:r>
            <a:endParaRPr sz="2200" dirty="0">
              <a:solidFill>
                <a:schemeClr val="tx1"/>
              </a:solidFill>
            </a:endParaRPr>
          </a:p>
        </p:txBody>
      </p:sp>
    </p:spTree>
  </p:cSld>
  <p:clrMapOvr>
    <a:overrideClrMapping bg1="lt1" tx1="dk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024749" y="-20082"/>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Basic Terms and Concepts</a:t>
            </a:r>
          </a:p>
        </p:txBody>
      </p:sp>
      <p:sp>
        <p:nvSpPr>
          <p:cNvPr id="5" name="TextBox 4">
            <a:extLst>
              <a:ext uri="{FF2B5EF4-FFF2-40B4-BE49-F238E27FC236}">
                <a16:creationId xmlns:a16="http://schemas.microsoft.com/office/drawing/2014/main" id="{97317B79-7A45-153A-3C53-14BF5926D2D2}"/>
              </a:ext>
            </a:extLst>
          </p:cNvPr>
          <p:cNvSpPr txBox="1"/>
          <p:nvPr/>
        </p:nvSpPr>
        <p:spPr>
          <a:xfrm>
            <a:off x="383049" y="424576"/>
            <a:ext cx="8417476"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363636"/>
                </a:solidFill>
                <a:effectLst/>
                <a:uLnTx/>
                <a:uFillTx/>
                <a:latin typeface="Adobe Clean"/>
                <a:ea typeface="+mn-ea"/>
                <a:cs typeface="+mn-cs"/>
              </a:rPr>
              <a:t>Activity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363636"/>
              </a:solidFill>
              <a:effectLst/>
              <a:uLnTx/>
              <a:uFillTx/>
              <a:latin typeface="Adobe Clea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activity defines which experiences to show, where on your site, to whom, and when. For example, you could have a “Springtime Ad Activity,” which consists of Experience A, Experience B, and Experience C display on certain locations on your site, and run from February through March. Traffic will be split evenly between the three experiences.</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1FEF6A01-A7AB-032C-8A5B-BCF8FE3B206D}"/>
              </a:ext>
            </a:extLst>
          </p:cNvPr>
          <p:cNvPicPr>
            <a:picLocks noChangeAspect="1"/>
          </p:cNvPicPr>
          <p:nvPr/>
        </p:nvPicPr>
        <p:blipFill>
          <a:blip r:embed="rId5"/>
          <a:stretch>
            <a:fillRect/>
          </a:stretch>
        </p:blipFill>
        <p:spPr>
          <a:xfrm>
            <a:off x="1704703" y="2548234"/>
            <a:ext cx="5932074" cy="1995838"/>
          </a:xfrm>
          <a:prstGeom prst="rect">
            <a:avLst/>
          </a:prstGeom>
        </p:spPr>
      </p:pic>
    </p:spTree>
    <p:extLst>
      <p:ext uri="{BB962C8B-B14F-4D97-AF65-F5344CB8AC3E}">
        <p14:creationId xmlns:p14="http://schemas.microsoft.com/office/powerpoint/2010/main" val="1735931741"/>
      </p:ext>
    </p:extLst>
  </p:cSld>
  <p:clrMapOvr>
    <a:overrideClrMapping bg1="lt1" tx1="dk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4524315"/>
          </a:xfrm>
          <a:prstGeom prst="rect">
            <a:avLst/>
          </a:prstGeom>
          <a:noFill/>
        </p:spPr>
        <p:txBody>
          <a:bodyPr wrap="square">
            <a:spAutoFit/>
          </a:bodyPr>
          <a:lstStyle/>
          <a:p>
            <a:pPr algn="l"/>
            <a:r>
              <a:rPr lang="en-IN" b="1" i="0" dirty="0">
                <a:solidFill>
                  <a:srgbClr val="4A4A4A"/>
                </a:solidFill>
                <a:effectLst/>
                <a:latin typeface="var(--mod-heading-sans-serif-font-family, var(--spectrum-heading-sans-serif-font-family))"/>
              </a:rPr>
              <a:t>Custom entity attributes</a:t>
            </a:r>
          </a:p>
          <a:p>
            <a:pPr algn="l"/>
            <a:endParaRPr lang="en-IN" b="1" dirty="0">
              <a:solidFill>
                <a:srgbClr val="4A4A4A"/>
              </a:solidFill>
              <a:latin typeface="var(--mod-heading-sans-serif-font-family, var(--spectrum-heading-sans-serif-font-family))"/>
            </a:endParaRPr>
          </a:p>
          <a:p>
            <a:pPr algn="l"/>
            <a:r>
              <a:rPr lang="en-US" b="0" i="0" dirty="0">
                <a:solidFill>
                  <a:srgbClr val="222222"/>
                </a:solidFill>
                <a:effectLst/>
                <a:latin typeface="Adobe Clean"/>
              </a:rPr>
              <a:t>Use single- and multi-value custom entity attributes in Adobe Target Recommendations to define additional information about items in your catalog.</a:t>
            </a:r>
          </a:p>
          <a:p>
            <a:pPr algn="l"/>
            <a:r>
              <a:rPr lang="en-US" b="1" i="0" dirty="0">
                <a:solidFill>
                  <a:srgbClr val="4A4A4A"/>
                </a:solidFill>
                <a:effectLst/>
                <a:latin typeface="var(--mod-heading-sans-serif-font-family, var(--spectrum-heading-sans-serif-font-family))"/>
              </a:rPr>
              <a:t>Limits</a:t>
            </a:r>
          </a:p>
          <a:p>
            <a:pPr algn="l"/>
            <a:r>
              <a:rPr lang="en-US" i="0" dirty="0">
                <a:solidFill>
                  <a:srgbClr val="4A4A4A"/>
                </a:solidFill>
                <a:effectLst/>
                <a:latin typeface="var(--mod-heading-sans-serif-font-family, var(--spectrum-heading-sans-serif-font-family))"/>
              </a:rPr>
              <a:t>You can include up to 100 custom entity attributes to define additional information about items in your catalog. For example, you might create a custom attribute called </a:t>
            </a:r>
            <a:r>
              <a:rPr lang="en-US" i="0" dirty="0" err="1">
                <a:solidFill>
                  <a:srgbClr val="4A4A4A"/>
                </a:solidFill>
                <a:effectLst/>
                <a:latin typeface="var(--mod-heading-sans-serif-font-family, var(--spectrum-heading-sans-serif-font-family))"/>
              </a:rPr>
              <a:t>entity.genre</a:t>
            </a:r>
            <a:r>
              <a:rPr lang="en-US" i="0" dirty="0">
                <a:solidFill>
                  <a:srgbClr val="4A4A4A"/>
                </a:solidFill>
                <a:effectLst/>
                <a:latin typeface="var(--mod-heading-sans-serif-font-family, var(--spectrum-heading-sans-serif-font-family))"/>
              </a:rPr>
              <a:t> to define a book or movie.</a:t>
            </a:r>
          </a:p>
          <a:p>
            <a:pPr marL="342900" indent="-342900">
              <a:buAutoNum type="arabicPeriod"/>
            </a:pPr>
            <a:r>
              <a:rPr lang="en-IN" i="0" dirty="0">
                <a:effectLst/>
                <a:latin typeface="var(--mod-heading-sans-serif-font-family, var(--spectrum-heading-sans-serif-font-family))"/>
              </a:rPr>
              <a:t>Using </a:t>
            </a:r>
            <a:r>
              <a:rPr lang="en-IN" i="0" dirty="0" err="1">
                <a:effectLst/>
                <a:latin typeface="var(--mod-heading-sans-serif-font-family, var(--spectrum-heading-sans-serif-font-family))"/>
              </a:rPr>
              <a:t>targetPageParams</a:t>
            </a:r>
            <a:endParaRPr lang="en-IN" i="0" dirty="0">
              <a:effectLst/>
              <a:latin typeface="var(--mod-heading-sans-serif-font-family, var(--spectrum-heading-sans-serif-font-family))"/>
            </a:endParaRPr>
          </a:p>
          <a:p>
            <a:pPr marL="342900" indent="-342900">
              <a:buAutoNum type="arabicPeriod"/>
            </a:pPr>
            <a:r>
              <a:rPr lang="en-IN" dirty="0">
                <a:latin typeface="var(--mod-heading-sans-serif-font-family, var(--spectrum-heading-sans-serif-font-family))"/>
              </a:rPr>
              <a:t>Using CSV</a:t>
            </a:r>
          </a:p>
          <a:p>
            <a:r>
              <a:rPr lang="en-IN" dirty="0">
                <a:latin typeface="var(--mod-heading-sans-serif-font-family, var(--spectrum-heading-sans-serif-font-family))"/>
              </a:rPr>
              <a:t>3. </a:t>
            </a:r>
            <a:r>
              <a:rPr lang="en-IN" i="0" dirty="0">
                <a:effectLst/>
                <a:latin typeface="var(--mod-heading-sans-serif-font-family, var(--spectrum-heading-sans-serif-font-family))"/>
              </a:rPr>
              <a:t>Using APIs</a:t>
            </a:r>
          </a:p>
          <a:p>
            <a:pPr algn="l"/>
            <a:endParaRPr lang="en-US" i="0" dirty="0">
              <a:solidFill>
                <a:srgbClr val="4A4A4A"/>
              </a:solidFill>
              <a:effectLst/>
              <a:latin typeface="var(--mod-heading-sans-serif-font-family, var(--spectrum-heading-sans-serif-font-family))"/>
            </a:endParaRPr>
          </a:p>
          <a:p>
            <a:pPr algn="l"/>
            <a:endParaRPr lang="en-US" b="1" i="0" dirty="0">
              <a:solidFill>
                <a:srgbClr val="4A4A4A"/>
              </a:solidFill>
              <a:effectLst/>
              <a:latin typeface="var(--mod-heading-sans-serif-font-family, var(--spectrum-heading-sans-serif-font-family))"/>
            </a:endParaRPr>
          </a:p>
          <a:p>
            <a:pPr algn="l"/>
            <a:endParaRPr lang="en-US" b="1" i="0" dirty="0">
              <a:solidFill>
                <a:srgbClr val="4A4A4A"/>
              </a:solidFill>
              <a:effectLst/>
              <a:latin typeface="var(--mod-heading-sans-serif-font-family, var(--spectrum-heading-sans-serif-font-family))"/>
            </a:endParaRPr>
          </a:p>
          <a:p>
            <a:pPr algn="l"/>
            <a:endParaRPr lang="en-IN" b="1" i="0" dirty="0">
              <a:solidFill>
                <a:srgbClr val="4A4A4A"/>
              </a:solidFill>
              <a:effectLst/>
              <a:latin typeface="var(--mod-heading-sans-serif-font-family, var(--spectrum-heading-sans-serif-font-family))"/>
            </a:endParaRPr>
          </a:p>
          <a:p>
            <a:pPr algn="l"/>
            <a:endParaRPr lang="en-IN"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814749052"/>
      </p:ext>
    </p:extLst>
  </p:cSld>
  <p:clrMapOvr>
    <a:overrideClrMapping bg1="lt1" tx1="dk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4801314"/>
          </a:xfrm>
          <a:prstGeom prst="rect">
            <a:avLst/>
          </a:prstGeom>
          <a:noFill/>
        </p:spPr>
        <p:txBody>
          <a:bodyPr wrap="square">
            <a:spAutoFit/>
          </a:bodyPr>
          <a:lstStyle/>
          <a:p>
            <a:pPr algn="l"/>
            <a:r>
              <a:rPr lang="en-US" b="0" i="0" dirty="0">
                <a:solidFill>
                  <a:srgbClr val="222222"/>
                </a:solidFill>
                <a:effectLst/>
                <a:latin typeface="Adobe Clean"/>
              </a:rPr>
              <a:t>Feeds:</a:t>
            </a:r>
          </a:p>
          <a:p>
            <a:pPr algn="l"/>
            <a:r>
              <a:rPr lang="en-US" b="0" i="0" dirty="0">
                <a:solidFill>
                  <a:srgbClr val="222222"/>
                </a:solidFill>
                <a:effectLst/>
                <a:latin typeface="Adobe Clean"/>
              </a:rPr>
              <a:t>Use feeds to get entities imported into Adobe Target Recommendations. Entities can be sent using CSV files, the Google Product Search feed format, and Adobe Analytics product classifications.</a:t>
            </a:r>
          </a:p>
          <a:p>
            <a:pPr algn="l"/>
            <a:r>
              <a:rPr lang="en-US" b="0" i="0" dirty="0">
                <a:solidFill>
                  <a:srgbClr val="222222"/>
                </a:solidFill>
                <a:effectLst/>
                <a:latin typeface="Adobe Clean"/>
              </a:rPr>
              <a:t>Feeds let you pass Entities or augment your </a:t>
            </a:r>
            <a:r>
              <a:rPr lang="en-US" b="0" i="0" dirty="0" err="1">
                <a:solidFill>
                  <a:srgbClr val="222222"/>
                </a:solidFill>
                <a:effectLst/>
                <a:latin typeface="Adobe Clean"/>
              </a:rPr>
              <a:t>mbox</a:t>
            </a:r>
            <a:r>
              <a:rPr lang="en-US" b="0" i="0" dirty="0">
                <a:solidFill>
                  <a:srgbClr val="222222"/>
                </a:solidFill>
                <a:effectLst/>
                <a:latin typeface="Adobe Clean"/>
              </a:rPr>
              <a:t> data with information that is either unavailable on the page or is unsafe to send directly from the page, such as margin, COGS, and so on.</a:t>
            </a:r>
          </a:p>
          <a:p>
            <a:pPr algn="l"/>
            <a:endParaRPr lang="en-US" b="0" i="0" dirty="0">
              <a:solidFill>
                <a:srgbClr val="222222"/>
              </a:solidFill>
              <a:effectLst/>
              <a:latin typeface="Adobe Clean"/>
            </a:endParaRPr>
          </a:p>
          <a:p>
            <a:pPr algn="l"/>
            <a:r>
              <a:rPr lang="en-US" b="0" i="0" dirty="0">
                <a:solidFill>
                  <a:srgbClr val="222222"/>
                </a:solidFill>
                <a:effectLst/>
                <a:latin typeface="Adobe Clean"/>
              </a:rPr>
              <a:t>Feeds let you pass detailed item information into Recommendations, such as product ID, category, name, message, and other attributes.</a:t>
            </a:r>
            <a:endParaRPr lang="en-US" dirty="0">
              <a:solidFill>
                <a:srgbClr val="222222"/>
              </a:solidFill>
              <a:latin typeface="Adobe Clean"/>
            </a:endParaRPr>
          </a:p>
          <a:p>
            <a:pPr algn="l"/>
            <a:r>
              <a:rPr lang="en-US" b="0" i="0" dirty="0">
                <a:effectLst/>
                <a:latin typeface="var(--mod-body-sans-serif-font-family, var(--spectrum-body-sans-serif-font-family))"/>
              </a:rPr>
              <a:t>These pieces of data about each item can then be used to:</a:t>
            </a:r>
          </a:p>
          <a:p>
            <a:pPr algn="l">
              <a:buFont typeface="Arial" panose="020B0604020202020204" pitchFamily="34" charset="0"/>
              <a:buChar char="•"/>
            </a:pPr>
            <a:r>
              <a:rPr lang="en-US" b="0" i="0" dirty="0">
                <a:solidFill>
                  <a:srgbClr val="4A4A4A"/>
                </a:solidFill>
                <a:effectLst/>
                <a:latin typeface="adobe-clean"/>
              </a:rPr>
              <a:t>Display values in designs</a:t>
            </a:r>
          </a:p>
          <a:p>
            <a:pPr algn="l">
              <a:buFont typeface="Arial" panose="020B0604020202020204" pitchFamily="34" charset="0"/>
              <a:buChar char="•"/>
            </a:pPr>
            <a:r>
              <a:rPr lang="en-US" b="0" i="0" dirty="0">
                <a:solidFill>
                  <a:srgbClr val="4A4A4A"/>
                </a:solidFill>
                <a:effectLst/>
                <a:latin typeface="adobe-clean"/>
              </a:rPr>
              <a:t>Define criteria inclusion rules</a:t>
            </a:r>
          </a:p>
          <a:p>
            <a:pPr algn="l">
              <a:buFont typeface="Arial" panose="020B0604020202020204" pitchFamily="34" charset="0"/>
              <a:buChar char="•"/>
            </a:pPr>
            <a:r>
              <a:rPr lang="en-US" b="0" i="0" dirty="0">
                <a:solidFill>
                  <a:srgbClr val="4A4A4A"/>
                </a:solidFill>
                <a:effectLst/>
                <a:latin typeface="adobe-clean"/>
              </a:rPr>
              <a:t>Sort items into different collections</a:t>
            </a:r>
          </a:p>
          <a:p>
            <a:pPr algn="l">
              <a:buFont typeface="Arial" panose="020B0604020202020204" pitchFamily="34" charset="0"/>
              <a:buChar char="•"/>
            </a:pPr>
            <a:r>
              <a:rPr lang="en-US" b="0" i="0" dirty="0">
                <a:solidFill>
                  <a:srgbClr val="4A4A4A"/>
                </a:solidFill>
                <a:effectLst/>
                <a:latin typeface="adobe-clean"/>
              </a:rPr>
              <a:t>Apply exclusions to recommendations</a:t>
            </a:r>
          </a:p>
          <a:p>
            <a:pPr algn="l"/>
            <a:endParaRPr lang="en-US" b="0" i="0" dirty="0">
              <a:solidFill>
                <a:srgbClr val="222222"/>
              </a:solidFill>
              <a:effectLst/>
              <a:latin typeface="Adobe Clean"/>
            </a:endParaRPr>
          </a:p>
          <a:p>
            <a:pPr algn="l"/>
            <a:endParaRPr lang="en-IN"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757051649"/>
      </p:ext>
    </p:extLst>
  </p:cSld>
  <p:clrMapOvr>
    <a:overrideClrMapping bg1="lt1" tx1="dk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3139321"/>
          </a:xfrm>
          <a:prstGeom prst="rect">
            <a:avLst/>
          </a:prstGeom>
          <a:noFill/>
        </p:spPr>
        <p:txBody>
          <a:bodyPr wrap="square">
            <a:spAutoFit/>
          </a:bodyPr>
          <a:lstStyle/>
          <a:p>
            <a:pPr algn="l"/>
            <a:r>
              <a:rPr lang="en-IN" b="1" i="0" dirty="0">
                <a:solidFill>
                  <a:srgbClr val="4A4A4A"/>
                </a:solidFill>
                <a:effectLst/>
                <a:latin typeface="var(--mod-heading-sans-serif-font-family, var(--spectrum-heading-sans-serif-font-family))"/>
              </a:rPr>
              <a:t>CSV:</a:t>
            </a:r>
          </a:p>
          <a:p>
            <a:pPr algn="l"/>
            <a:r>
              <a:rPr lang="en-US" i="0" dirty="0">
                <a:solidFill>
                  <a:srgbClr val="4A4A4A"/>
                </a:solidFill>
                <a:effectLst/>
                <a:latin typeface="var(--mod-heading-sans-serif-font-family, var(--spectrum-heading-sans-serif-font-family))"/>
              </a:rPr>
              <a:t>You can create a .csv file using the Adobe proprietary CSV upload format. The file contains display information about the reserved and custom attributes for your products. To upload attributes specific to your implementation, replace </a:t>
            </a:r>
            <a:r>
              <a:rPr lang="en-US" i="0" dirty="0" err="1">
                <a:solidFill>
                  <a:srgbClr val="4A4A4A"/>
                </a:solidFill>
                <a:effectLst/>
                <a:latin typeface="var(--mod-heading-sans-serif-font-family, var(--spectrum-heading-sans-serif-font-family))"/>
              </a:rPr>
              <a:t>CustomN</a:t>
            </a:r>
            <a:r>
              <a:rPr lang="en-US" i="0" dirty="0">
                <a:solidFill>
                  <a:srgbClr val="4A4A4A"/>
                </a:solidFill>
                <a:effectLst/>
                <a:latin typeface="var(--mod-heading-sans-serif-font-family, var(--spectrum-heading-sans-serif-font-family))"/>
              </a:rPr>
              <a:t> in the header row with the name of the attribute you want to use. </a:t>
            </a:r>
          </a:p>
          <a:p>
            <a:pPr algn="l"/>
            <a:endParaRPr lang="en-US" dirty="0">
              <a:solidFill>
                <a:srgbClr val="4A4A4A"/>
              </a:solidFill>
              <a:latin typeface="var(--mod-heading-sans-serif-font-family, var(--spectrum-heading-sans-serif-font-family))"/>
            </a:endParaRPr>
          </a:p>
          <a:p>
            <a:pPr algn="l"/>
            <a:endParaRPr lang="en-US" i="0" dirty="0">
              <a:solidFill>
                <a:srgbClr val="4A4A4A"/>
              </a:solidFill>
              <a:effectLst/>
              <a:latin typeface="var(--mod-heading-sans-serif-font-family, var(--spectrum-heading-sans-serif-font-family))"/>
            </a:endParaRPr>
          </a:p>
          <a:p>
            <a:pPr algn="l"/>
            <a:endParaRPr lang="en-US" dirty="0">
              <a:solidFill>
                <a:srgbClr val="4A4A4A"/>
              </a:solidFill>
              <a:latin typeface="var(--mod-heading-sans-serif-font-family, var(--spectrum-heading-sans-serif-font-family))"/>
            </a:endParaRPr>
          </a:p>
          <a:p>
            <a:pPr algn="l"/>
            <a:endParaRPr lang="en-US" i="0" dirty="0">
              <a:solidFill>
                <a:srgbClr val="4A4A4A"/>
              </a:solidFill>
              <a:effectLst/>
              <a:latin typeface="var(--mod-heading-sans-serif-font-family, var(--spectrum-heading-sans-serif-font-family))"/>
            </a:endParaRPr>
          </a:p>
          <a:p>
            <a:pPr algn="l"/>
            <a:endParaRPr lang="en-US" dirty="0">
              <a:solidFill>
                <a:srgbClr val="4A4A4A"/>
              </a:solidFill>
              <a:latin typeface="var(--mod-heading-sans-serif-font-family, var(--spectrum-heading-sans-serif-font-family))"/>
            </a:endParaRPr>
          </a:p>
          <a:p>
            <a:pPr algn="l"/>
            <a:endParaRPr lang="en-US" i="0" dirty="0">
              <a:solidFill>
                <a:srgbClr val="4A4A4A"/>
              </a:solidFill>
              <a:effectLst/>
              <a:latin typeface="var(--mod-heading-sans-serif-font-family, var(--spectrum-heading-sans-serif-font-family))"/>
            </a:endParaRPr>
          </a:p>
        </p:txBody>
      </p:sp>
      <p:pic>
        <p:nvPicPr>
          <p:cNvPr id="9" name="Picture 8">
            <a:extLst>
              <a:ext uri="{FF2B5EF4-FFF2-40B4-BE49-F238E27FC236}">
                <a16:creationId xmlns:a16="http://schemas.microsoft.com/office/drawing/2014/main" id="{3843598B-B085-70AB-0CF4-2BFBAFC00DAA}"/>
              </a:ext>
            </a:extLst>
          </p:cNvPr>
          <p:cNvPicPr>
            <a:picLocks noChangeAspect="1"/>
          </p:cNvPicPr>
          <p:nvPr/>
        </p:nvPicPr>
        <p:blipFill>
          <a:blip r:embed="rId5"/>
          <a:stretch>
            <a:fillRect/>
          </a:stretch>
        </p:blipFill>
        <p:spPr>
          <a:xfrm>
            <a:off x="0" y="2059320"/>
            <a:ext cx="7507180" cy="1200006"/>
          </a:xfrm>
          <a:prstGeom prst="rect">
            <a:avLst/>
          </a:prstGeom>
        </p:spPr>
      </p:pic>
    </p:spTree>
    <p:extLst>
      <p:ext uri="{BB962C8B-B14F-4D97-AF65-F5344CB8AC3E}">
        <p14:creationId xmlns:p14="http://schemas.microsoft.com/office/powerpoint/2010/main" val="236071726"/>
      </p:ext>
    </p:extLst>
  </p:cSld>
  <p:clrMapOvr>
    <a:overrideClrMapping bg1="lt1" tx1="dk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3416320"/>
          </a:xfrm>
          <a:prstGeom prst="rect">
            <a:avLst/>
          </a:prstGeom>
          <a:noFill/>
        </p:spPr>
        <p:txBody>
          <a:bodyPr wrap="square">
            <a:spAutoFit/>
          </a:bodyPr>
          <a:lstStyle/>
          <a:p>
            <a:pPr algn="l"/>
            <a:r>
              <a:rPr lang="en-US" b="1" i="0" dirty="0">
                <a:effectLst/>
                <a:latin typeface="var(--mod-heading-sans-serif-font-family, var(--spectrum-heading-sans-serif-font-family))"/>
              </a:rPr>
              <a:t>Google</a:t>
            </a:r>
          </a:p>
          <a:p>
            <a:pPr algn="l"/>
            <a:r>
              <a:rPr lang="en-US" b="0" i="0" dirty="0">
                <a:effectLst/>
                <a:latin typeface="var(--mod-body-sans-serif-font-family, var(--spectrum-body-sans-serif-font-family))"/>
              </a:rPr>
              <a:t>The Google Product Search feed type uses the Google format. </a:t>
            </a:r>
          </a:p>
          <a:p>
            <a:pPr algn="l"/>
            <a:r>
              <a:rPr lang="en-US" i="0" dirty="0">
                <a:solidFill>
                  <a:srgbClr val="4A4A4A"/>
                </a:solidFill>
                <a:effectLst/>
                <a:latin typeface="var(--mod-heading-sans-serif-font-family, var(--spectrum-heading-sans-serif-font-family))"/>
              </a:rPr>
              <a:t>Most retailers upload products to Google, so when a visitor uses the Google product search, their products display. Recommendations follows Google’s specification exactly for entity feeds. Entity feeds can be sent to Recommendations via .xml, .txt, or .</a:t>
            </a:r>
            <a:r>
              <a:rPr lang="en-US" i="0" dirty="0" err="1">
                <a:solidFill>
                  <a:srgbClr val="4A4A4A"/>
                </a:solidFill>
                <a:effectLst/>
                <a:latin typeface="var(--mod-heading-sans-serif-font-family, var(--spectrum-heading-sans-serif-font-family))"/>
              </a:rPr>
              <a:t>tsv</a:t>
            </a:r>
            <a:r>
              <a:rPr lang="en-US" i="0" dirty="0">
                <a:solidFill>
                  <a:srgbClr val="4A4A4A"/>
                </a:solidFill>
                <a:effectLst/>
                <a:latin typeface="var(--mod-heading-sans-serif-font-family, var(--spectrum-heading-sans-serif-font-family))"/>
              </a:rPr>
              <a:t>, and can use the attributes defined by Google</a:t>
            </a:r>
            <a:r>
              <a:rPr lang="en-US" dirty="0">
                <a:solidFill>
                  <a:srgbClr val="4A4A4A"/>
                </a:solidFill>
                <a:latin typeface="var(--mod-heading-sans-serif-font-family, var(--spectrum-heading-sans-serif-font-family))"/>
              </a:rPr>
              <a:t>.</a:t>
            </a:r>
            <a:endParaRPr lang="en-IN" i="0" dirty="0">
              <a:solidFill>
                <a:srgbClr val="4A4A4A"/>
              </a:solidFill>
              <a:effectLst/>
              <a:latin typeface="var(--mod-heading-sans-serif-font-family, var(--spectrum-heading-sans-serif-font-family))"/>
            </a:endParaRPr>
          </a:p>
          <a:p>
            <a:pPr algn="l"/>
            <a:endParaRPr lang="en-US" dirty="0">
              <a:solidFill>
                <a:srgbClr val="4A4A4A"/>
              </a:solidFill>
              <a:latin typeface="var(--mod-heading-sans-serif-font-family, var(--spectrum-heading-sans-serif-font-family))"/>
            </a:endParaRPr>
          </a:p>
          <a:p>
            <a:pPr algn="l"/>
            <a:endParaRPr lang="en-US" i="0" dirty="0">
              <a:solidFill>
                <a:srgbClr val="4A4A4A"/>
              </a:solidFill>
              <a:effectLst/>
              <a:latin typeface="var(--mod-heading-sans-serif-font-family, var(--spectrum-heading-sans-serif-font-family))"/>
            </a:endParaRPr>
          </a:p>
          <a:p>
            <a:pPr algn="l"/>
            <a:endParaRPr lang="en-US" dirty="0">
              <a:solidFill>
                <a:srgbClr val="4A4A4A"/>
              </a:solidFill>
              <a:latin typeface="var(--mod-heading-sans-serif-font-family, var(--spectrum-heading-sans-serif-font-family))"/>
            </a:endParaRPr>
          </a:p>
          <a:p>
            <a:pPr algn="l"/>
            <a:endParaRPr lang="en-US" i="0" dirty="0">
              <a:solidFill>
                <a:srgbClr val="4A4A4A"/>
              </a:solidFill>
              <a:effectLst/>
              <a:latin typeface="var(--mod-heading-sans-serif-font-family, var(--spectrum-heading-sans-serif-font-family))"/>
            </a:endParaRPr>
          </a:p>
          <a:p>
            <a:pPr algn="l"/>
            <a:endParaRPr lang="en-US" dirty="0">
              <a:solidFill>
                <a:srgbClr val="4A4A4A"/>
              </a:solidFill>
              <a:latin typeface="var(--mod-heading-sans-serif-font-family, var(--spectrum-heading-sans-serif-font-family))"/>
            </a:endParaRPr>
          </a:p>
          <a:p>
            <a:pPr algn="l"/>
            <a:endParaRPr lang="en-US" i="0" dirty="0">
              <a:solidFill>
                <a:srgbClr val="4A4A4A"/>
              </a:solidFill>
              <a:effectLst/>
              <a:latin typeface="var(--mod-heading-sans-serif-font-family, var(--spectrum-heading-sans-serif-font-family))"/>
            </a:endParaRPr>
          </a:p>
        </p:txBody>
      </p:sp>
      <p:pic>
        <p:nvPicPr>
          <p:cNvPr id="5" name="Picture 4">
            <a:extLst>
              <a:ext uri="{FF2B5EF4-FFF2-40B4-BE49-F238E27FC236}">
                <a16:creationId xmlns:a16="http://schemas.microsoft.com/office/drawing/2014/main" id="{AAA6B82F-78A7-BE6D-5666-CD3897F6E104}"/>
              </a:ext>
            </a:extLst>
          </p:cNvPr>
          <p:cNvPicPr>
            <a:picLocks noChangeAspect="1"/>
          </p:cNvPicPr>
          <p:nvPr/>
        </p:nvPicPr>
        <p:blipFill>
          <a:blip r:embed="rId5"/>
          <a:stretch>
            <a:fillRect/>
          </a:stretch>
        </p:blipFill>
        <p:spPr>
          <a:xfrm>
            <a:off x="0" y="2649240"/>
            <a:ext cx="9144000" cy="1596980"/>
          </a:xfrm>
          <a:prstGeom prst="rect">
            <a:avLst/>
          </a:prstGeom>
        </p:spPr>
      </p:pic>
    </p:spTree>
    <p:extLst>
      <p:ext uri="{BB962C8B-B14F-4D97-AF65-F5344CB8AC3E}">
        <p14:creationId xmlns:p14="http://schemas.microsoft.com/office/powerpoint/2010/main" val="2152228788"/>
      </p:ext>
    </p:extLst>
  </p:cSld>
  <p:clrMapOvr>
    <a:overrideClrMapping bg1="lt1" tx1="dk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4524315"/>
          </a:xfrm>
          <a:prstGeom prst="rect">
            <a:avLst/>
          </a:prstGeom>
          <a:noFill/>
        </p:spPr>
        <p:txBody>
          <a:bodyPr wrap="square">
            <a:spAutoFit/>
          </a:bodyPr>
          <a:lstStyle/>
          <a:p>
            <a:pPr algn="l"/>
            <a:r>
              <a:rPr lang="en-US" b="1" i="0" dirty="0">
                <a:effectLst/>
                <a:latin typeface="var(--mod-heading-sans-serif-font-family, var(--spectrum-heading-sans-serif-font-family))"/>
              </a:rPr>
              <a:t>Analytics Product Classifications</a:t>
            </a:r>
          </a:p>
          <a:p>
            <a:pPr algn="l"/>
            <a:r>
              <a:rPr lang="en-US" b="0" i="0" dirty="0">
                <a:effectLst/>
                <a:latin typeface="var(--mod-body-sans-serif-font-family, var(--spectrum-body-sans-serif-font-family))"/>
              </a:rPr>
              <a:t>The Analytics Product classification is the only classification available for recommendations. </a:t>
            </a:r>
          </a:p>
          <a:p>
            <a:pPr algn="l"/>
            <a:r>
              <a:rPr lang="en-US" dirty="0">
                <a:solidFill>
                  <a:srgbClr val="4A4A4A"/>
                </a:solidFill>
                <a:latin typeface="var(--mod-heading-sans-serif-font-family, var(--spectrum-heading-sans-serif-font-family))"/>
              </a:rPr>
              <a:t>Before importing entity data into Recommendations using Analytics product classifications, be aware that this is not the preferred method.</a:t>
            </a:r>
          </a:p>
          <a:p>
            <a:pPr algn="l"/>
            <a:endParaRPr lang="en-US" dirty="0">
              <a:solidFill>
                <a:srgbClr val="4A4A4A"/>
              </a:solidFill>
              <a:latin typeface="var(--mod-heading-sans-serif-font-family, var(--spectrum-heading-sans-serif-font-family))"/>
            </a:endParaRPr>
          </a:p>
          <a:p>
            <a:pPr algn="l"/>
            <a:r>
              <a:rPr lang="en-US" dirty="0">
                <a:solidFill>
                  <a:srgbClr val="4A4A4A"/>
                </a:solidFill>
                <a:latin typeface="var(--mod-heading-sans-serif-font-family, var(--spectrum-heading-sans-serif-font-family))"/>
              </a:rPr>
              <a:t>Be aware of the following caveats:</a:t>
            </a:r>
          </a:p>
          <a:p>
            <a:pPr algn="l"/>
            <a:endParaRPr lang="en-US" dirty="0">
              <a:solidFill>
                <a:srgbClr val="4A4A4A"/>
              </a:solidFill>
              <a:latin typeface="var(--mod-heading-sans-serif-font-family, var(--spectrum-heading-sans-serif-font-family))"/>
            </a:endParaRPr>
          </a:p>
          <a:p>
            <a:pPr algn="l"/>
            <a:r>
              <a:rPr lang="en-US" dirty="0">
                <a:solidFill>
                  <a:srgbClr val="4A4A4A"/>
                </a:solidFill>
                <a:latin typeface="var(--mod-heading-sans-serif-font-family, var(--spectrum-heading-sans-serif-font-family))"/>
              </a:rPr>
              <a:t>Updates to entity attributes incur an additional delay of up to 24 hours.</a:t>
            </a:r>
          </a:p>
          <a:p>
            <a:pPr algn="l"/>
            <a:r>
              <a:rPr lang="en-US" dirty="0">
                <a:solidFill>
                  <a:srgbClr val="4A4A4A"/>
                </a:solidFill>
                <a:latin typeface="var(--mod-heading-sans-serif-font-family, var(--spectrum-heading-sans-serif-font-family))"/>
              </a:rPr>
              <a:t>Target supports Product Classifications only. The Analytics product SKU must map to the same level as the Recommendations entity.id. Custom Analytics Classifications can be engineered using Adobe Consulting Services. Contact your Account Manager with questions.</a:t>
            </a:r>
          </a:p>
          <a:p>
            <a:pPr algn="l"/>
            <a:endParaRPr lang="en-US" i="0" dirty="0">
              <a:solidFill>
                <a:srgbClr val="4A4A4A"/>
              </a:solidFill>
              <a:effectLst/>
              <a:latin typeface="var(--mod-heading-sans-serif-font-family, var(--spectrum-heading-sans-serif-font-family))"/>
            </a:endParaRPr>
          </a:p>
          <a:p>
            <a:pPr algn="l"/>
            <a:endParaRPr lang="en-US" dirty="0">
              <a:solidFill>
                <a:srgbClr val="4A4A4A"/>
              </a:solidFill>
              <a:latin typeface="var(--mod-heading-sans-serif-font-family, var(--spectrum-heading-sans-serif-font-family))"/>
            </a:endParaRPr>
          </a:p>
          <a:p>
            <a:pPr algn="l"/>
            <a:endParaRPr lang="en-US" i="0" dirty="0">
              <a:solidFill>
                <a:srgbClr val="4A4A4A"/>
              </a:solidFill>
              <a:effectLst/>
              <a:latin typeface="var(--mod-heading-sans-serif-font-family, var(--spectrum-heading-sans-serif-font-family))"/>
            </a:endParaRPr>
          </a:p>
          <a:p>
            <a:pPr algn="l"/>
            <a:endParaRPr lang="en-US" dirty="0">
              <a:solidFill>
                <a:srgbClr val="4A4A4A"/>
              </a:solidFill>
              <a:latin typeface="var(--mod-heading-sans-serif-font-family, var(--spectrum-heading-sans-serif-font-family))"/>
            </a:endParaRPr>
          </a:p>
          <a:p>
            <a:pPr algn="l"/>
            <a:endParaRPr lang="en-US"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1787133713"/>
      </p:ext>
    </p:extLst>
  </p:cSld>
  <p:clrMapOvr>
    <a:overrideClrMapping bg1="lt1" tx1="dk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369332"/>
          </a:xfrm>
          <a:prstGeom prst="rect">
            <a:avLst/>
          </a:prstGeom>
          <a:noFill/>
        </p:spPr>
        <p:txBody>
          <a:bodyPr wrap="square">
            <a:spAutoFit/>
          </a:bodyPr>
          <a:lstStyle/>
          <a:p>
            <a:pPr algn="l"/>
            <a:r>
              <a:rPr lang="en-IN" b="1" i="0">
                <a:effectLst/>
                <a:latin typeface="var(--mod-heading-sans-serif-font-family, var(--spectrum-heading-sans-serif-font-family))"/>
              </a:rPr>
              <a:t>Feed Status Indicators</a:t>
            </a:r>
          </a:p>
        </p:txBody>
      </p:sp>
      <p:pic>
        <p:nvPicPr>
          <p:cNvPr id="5" name="Picture 4">
            <a:extLst>
              <a:ext uri="{FF2B5EF4-FFF2-40B4-BE49-F238E27FC236}">
                <a16:creationId xmlns:a16="http://schemas.microsoft.com/office/drawing/2014/main" id="{7D1C72DC-6E12-F82D-E77C-5F6893686988}"/>
              </a:ext>
            </a:extLst>
          </p:cNvPr>
          <p:cNvPicPr>
            <a:picLocks noChangeAspect="1"/>
          </p:cNvPicPr>
          <p:nvPr/>
        </p:nvPicPr>
        <p:blipFill>
          <a:blip r:embed="rId5"/>
          <a:stretch>
            <a:fillRect/>
          </a:stretch>
        </p:blipFill>
        <p:spPr>
          <a:xfrm>
            <a:off x="107576" y="822689"/>
            <a:ext cx="5709238" cy="3903656"/>
          </a:xfrm>
          <a:prstGeom prst="rect">
            <a:avLst/>
          </a:prstGeom>
        </p:spPr>
      </p:pic>
    </p:spTree>
    <p:extLst>
      <p:ext uri="{BB962C8B-B14F-4D97-AF65-F5344CB8AC3E}">
        <p14:creationId xmlns:p14="http://schemas.microsoft.com/office/powerpoint/2010/main" val="1186958602"/>
      </p:ext>
    </p:extLst>
  </p:cSld>
  <p:clrMapOvr>
    <a:overrideClrMapping bg1="lt1" tx1="dk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1477328"/>
          </a:xfrm>
          <a:prstGeom prst="rect">
            <a:avLst/>
          </a:prstGeom>
          <a:noFill/>
        </p:spPr>
        <p:txBody>
          <a:bodyPr wrap="square">
            <a:spAutoFit/>
          </a:bodyPr>
          <a:lstStyle/>
          <a:p>
            <a:r>
              <a:rPr lang="en-IN" b="1" i="0" dirty="0" err="1">
                <a:solidFill>
                  <a:srgbClr val="4A4A4A"/>
                </a:solidFill>
                <a:effectLst/>
                <a:latin typeface="var(--mod-heading-sans-serif-font-family, var(--spectrum-heading-sans-serif-font-family))"/>
              </a:rPr>
              <a:t>Catalog</a:t>
            </a:r>
            <a:r>
              <a:rPr lang="en-IN" b="1" i="0" dirty="0">
                <a:solidFill>
                  <a:srgbClr val="4A4A4A"/>
                </a:solidFill>
                <a:effectLst/>
                <a:latin typeface="var(--mod-heading-sans-serif-font-family, var(--spectrum-heading-sans-serif-font-family))"/>
              </a:rPr>
              <a:t> Search</a:t>
            </a:r>
          </a:p>
          <a:p>
            <a:pPr algn="l"/>
            <a:r>
              <a:rPr lang="en-US" b="0" i="0" dirty="0">
                <a:solidFill>
                  <a:srgbClr val="222222"/>
                </a:solidFill>
                <a:effectLst/>
                <a:latin typeface="Adobe Clean"/>
              </a:rPr>
              <a:t>The Catalog Search page in Adobe Recommendations helps you locate the products or content in your catalog. The most basic task you can perform on this page is to search for an item. In addition, you can change the environment, save search results to collections or exclusions, add filter facets, and modify columns in the table, add new search facets, and more.</a:t>
            </a:r>
            <a:endParaRPr lang="en-IN" b="1" i="0" dirty="0">
              <a:effectLst/>
              <a:latin typeface="var(--mod-heading-sans-serif-font-family, var(--spectrum-heading-sans-serif-font-family))"/>
            </a:endParaRPr>
          </a:p>
        </p:txBody>
      </p:sp>
    </p:spTree>
    <p:extLst>
      <p:ext uri="{BB962C8B-B14F-4D97-AF65-F5344CB8AC3E}">
        <p14:creationId xmlns:p14="http://schemas.microsoft.com/office/powerpoint/2010/main" val="1768371383"/>
      </p:ext>
    </p:extLst>
  </p:cSld>
  <p:clrMapOvr>
    <a:overrideClrMapping bg1="lt1" tx1="dk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3970318"/>
          </a:xfrm>
          <a:prstGeom prst="rect">
            <a:avLst/>
          </a:prstGeom>
          <a:noFill/>
        </p:spPr>
        <p:txBody>
          <a:bodyPr wrap="square">
            <a:spAutoFit/>
          </a:bodyPr>
          <a:lstStyle/>
          <a:p>
            <a:pPr algn="l"/>
            <a:r>
              <a:rPr lang="en-IN" b="1" i="0" dirty="0">
                <a:solidFill>
                  <a:srgbClr val="4A4A4A"/>
                </a:solidFill>
                <a:effectLst/>
                <a:latin typeface="var(--mod-heading-sans-serif-font-family, var(--spectrum-heading-sans-serif-font-family))"/>
              </a:rPr>
              <a:t>Collections</a:t>
            </a:r>
          </a:p>
          <a:p>
            <a:pPr algn="l"/>
            <a:r>
              <a:rPr lang="en-US" b="0" i="0" dirty="0">
                <a:effectLst/>
                <a:latin typeface="var(--mod-body-sans-serif-font-family, var(--spectrum-body-sans-serif-font-family))"/>
              </a:rPr>
              <a:t>A collection is a set of products or items that are eligible for a recommendation. A collection is defined by specifying the conditions that must be met by items to be part of it.</a:t>
            </a:r>
          </a:p>
          <a:p>
            <a:pPr algn="l"/>
            <a:r>
              <a:rPr lang="en-US" b="0" i="0" dirty="0">
                <a:effectLst/>
                <a:latin typeface="var(--mod-body-sans-serif-font-family, var(--spectrum-body-sans-serif-font-family))"/>
              </a:rPr>
              <a:t>Commonly, a collection is a set of similar or related items, such as a single product collection. However, you can group whichever items into a category that makes sense to your business, such as products in a certain price range or color or items that are likely to be interesting in a particular geographical area.</a:t>
            </a:r>
          </a:p>
          <a:p>
            <a:pPr algn="l"/>
            <a:endParaRPr lang="en-IN" b="1" dirty="0">
              <a:solidFill>
                <a:srgbClr val="4A4A4A"/>
              </a:solidFill>
              <a:latin typeface="var(--mod-heading-sans-serif-font-family, var(--spectrum-heading-sans-serif-font-family))"/>
            </a:endParaRPr>
          </a:p>
          <a:p>
            <a:pPr algn="l"/>
            <a:r>
              <a:rPr lang="en-US" b="0" i="0" dirty="0">
                <a:effectLst/>
                <a:latin typeface="var(--mod-body-sans-serif-font-family, var(--spectrum-body-sans-serif-font-family))"/>
              </a:rPr>
              <a:t>Collections are rebuilt or updated every time each criteria runs.</a:t>
            </a:r>
          </a:p>
          <a:p>
            <a:pPr algn="l"/>
            <a:r>
              <a:rPr lang="en-US" b="0" i="0" dirty="0">
                <a:effectLst/>
                <a:latin typeface="var(--mod-body-sans-serif-font-family, var(--spectrum-body-sans-serif-font-family))"/>
              </a:rPr>
              <a:t>You can group your items into catalogs, then create separate recommendations for each collection.</a:t>
            </a:r>
          </a:p>
          <a:p>
            <a:pPr algn="l"/>
            <a:r>
              <a:rPr lang="en-US" b="0" i="0" dirty="0">
                <a:effectLst/>
                <a:latin typeface="var(--mod-body-sans-serif-font-family, var(--spectrum-body-sans-serif-font-family))"/>
              </a:rPr>
              <a:t>Inclusion criteria allow you to do similar things as a collection, but they must be set up every time you create an activity</a:t>
            </a:r>
          </a:p>
          <a:p>
            <a:pPr algn="l"/>
            <a:endParaRPr lang="en-IN"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3542215185"/>
      </p:ext>
    </p:extLst>
  </p:cSld>
  <p:clrMapOvr>
    <a:overrideClrMapping bg1="lt1" tx1="dk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3970318"/>
          </a:xfrm>
          <a:prstGeom prst="rect">
            <a:avLst/>
          </a:prstGeom>
          <a:noFill/>
        </p:spPr>
        <p:txBody>
          <a:bodyPr wrap="square">
            <a:spAutoFit/>
          </a:bodyPr>
          <a:lstStyle/>
          <a:p>
            <a:pPr algn="l"/>
            <a:r>
              <a:rPr lang="en-IN" b="1" i="0" dirty="0">
                <a:solidFill>
                  <a:srgbClr val="4A4A4A"/>
                </a:solidFill>
                <a:effectLst/>
                <a:latin typeface="var(--mod-heading-sans-serif-font-family, var(--spectrum-heading-sans-serif-font-family))"/>
              </a:rPr>
              <a:t>Exclusions</a:t>
            </a:r>
          </a:p>
          <a:p>
            <a:pPr algn="l"/>
            <a:r>
              <a:rPr lang="en-US" b="0" i="0" dirty="0">
                <a:effectLst/>
                <a:latin typeface="var(--mod-body-sans-serif-font-family, var(--spectrum-body-sans-serif-font-family))"/>
              </a:rPr>
              <a:t>A collection is a set of products or items that are eligible for a recommendation. A collection is defined by specifying the conditions that must be met by items to be part of it.</a:t>
            </a:r>
          </a:p>
          <a:p>
            <a:pPr algn="l"/>
            <a:r>
              <a:rPr lang="en-US" b="0" i="0" dirty="0">
                <a:effectLst/>
                <a:latin typeface="var(--mod-body-sans-serif-font-family, var(--spectrum-body-sans-serif-font-family))"/>
              </a:rPr>
              <a:t>Commonly, a collection is a set of similar or related items, such as a single product collection. However, you can group whichever items into a category that makes sense to your business, such as products in a certain price range or color or items that are likely to be interesting in a particular geographical area.</a:t>
            </a:r>
          </a:p>
          <a:p>
            <a:pPr algn="l"/>
            <a:endParaRPr lang="en-IN" b="1" dirty="0">
              <a:solidFill>
                <a:srgbClr val="4A4A4A"/>
              </a:solidFill>
              <a:latin typeface="var(--mod-heading-sans-serif-font-family, var(--spectrum-heading-sans-serif-font-family))"/>
            </a:endParaRPr>
          </a:p>
          <a:p>
            <a:pPr algn="l"/>
            <a:r>
              <a:rPr lang="en-US" b="0" i="0" dirty="0">
                <a:effectLst/>
                <a:latin typeface="var(--mod-body-sans-serif-font-family, var(--spectrum-body-sans-serif-font-family))"/>
              </a:rPr>
              <a:t>Collections are rebuilt or updated every time each criteria runs.</a:t>
            </a:r>
          </a:p>
          <a:p>
            <a:pPr algn="l"/>
            <a:r>
              <a:rPr lang="en-US" b="0" i="0" dirty="0">
                <a:effectLst/>
                <a:latin typeface="var(--mod-body-sans-serif-font-family, var(--spectrum-body-sans-serif-font-family))"/>
              </a:rPr>
              <a:t>You can group your items into catalogs, then create separate recommendations for each collection.</a:t>
            </a:r>
          </a:p>
          <a:p>
            <a:pPr algn="l"/>
            <a:r>
              <a:rPr lang="en-US" b="0" i="0" dirty="0">
                <a:effectLst/>
                <a:latin typeface="var(--mod-body-sans-serif-font-family, var(--spectrum-body-sans-serif-font-family))"/>
              </a:rPr>
              <a:t>Inclusion criteria allow you to do similar things as a collection, but they must be set up every time you create an activity</a:t>
            </a:r>
          </a:p>
          <a:p>
            <a:pPr algn="l"/>
            <a:endParaRPr lang="en-IN"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3367578448"/>
      </p:ext>
    </p:extLst>
  </p:cSld>
  <p:clrMapOvr>
    <a:overrideClrMapping bg1="lt1" tx1="dk1" bg2="dk2" tx2="lt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00BF957-8E6C-BA1B-118A-AF9FC4CDF077}"/>
              </a:ext>
            </a:extLst>
          </p:cNvPr>
          <p:cNvSpPr txBox="1"/>
          <p:nvPr/>
        </p:nvSpPr>
        <p:spPr>
          <a:xfrm>
            <a:off x="76840" y="453357"/>
            <a:ext cx="8959584" cy="4524315"/>
          </a:xfrm>
          <a:prstGeom prst="rect">
            <a:avLst/>
          </a:prstGeom>
          <a:noFill/>
        </p:spPr>
        <p:txBody>
          <a:bodyPr wrap="square">
            <a:spAutoFit/>
          </a:bodyPr>
          <a:lstStyle/>
          <a:p>
            <a:pPr algn="l"/>
            <a:r>
              <a:rPr lang="en-US" b="0" i="0" dirty="0">
                <a:effectLst/>
                <a:latin typeface="var(--mod-body-sans-serif-font-family, var(--spectrum-body-sans-serif-font-family))"/>
              </a:rPr>
              <a:t>Create an exclusion in Adobe Target Recommendations to prevent products or content from being recommended to visitors. An exclusion is a subset of products or content that should not be recommended to visitors.</a:t>
            </a:r>
          </a:p>
          <a:p>
            <a:pPr algn="l"/>
            <a:r>
              <a:rPr lang="en-US" b="0" i="0" dirty="0">
                <a:effectLst/>
                <a:latin typeface="var(--mod-body-sans-serif-font-family, var(--spectrum-body-sans-serif-font-family))"/>
              </a:rPr>
              <a:t>Exclusions are available across the entire account. Some examples of times you would use exclusions include:</a:t>
            </a:r>
          </a:p>
          <a:p>
            <a:pPr algn="l">
              <a:buFont typeface="Arial" panose="020B0604020202020204" pitchFamily="34" charset="0"/>
              <a:buChar char="•"/>
            </a:pPr>
            <a:r>
              <a:rPr lang="en-US" b="0" i="0" dirty="0">
                <a:solidFill>
                  <a:srgbClr val="4A4A4A"/>
                </a:solidFill>
                <a:effectLst/>
                <a:latin typeface="adobe-clean"/>
              </a:rPr>
              <a:t>Products that have been discontinued</a:t>
            </a:r>
          </a:p>
          <a:p>
            <a:pPr algn="l">
              <a:buFont typeface="Arial" panose="020B0604020202020204" pitchFamily="34" charset="0"/>
              <a:buChar char="•"/>
            </a:pPr>
            <a:r>
              <a:rPr lang="en-US" b="0" i="0" dirty="0">
                <a:solidFill>
                  <a:srgbClr val="4A4A4A"/>
                </a:solidFill>
                <a:effectLst/>
                <a:latin typeface="adobe-clean"/>
              </a:rPr>
              <a:t>Fall/Winter catalog is now the only catalog that should be present online. Any item from the Summer catalog is no longer available for purchase.</a:t>
            </a:r>
          </a:p>
          <a:p>
            <a:pPr algn="l">
              <a:buFont typeface="Arial" panose="020B0604020202020204" pitchFamily="34" charset="0"/>
              <a:buChar char="•"/>
            </a:pPr>
            <a:r>
              <a:rPr lang="en-US" b="0" i="0" dirty="0">
                <a:solidFill>
                  <a:srgbClr val="4A4A4A"/>
                </a:solidFill>
                <a:effectLst/>
                <a:latin typeface="adobe-clean"/>
              </a:rPr>
              <a:t>Items that might be inappropriate to recommend on most pages/screens (adult products, NC-17 movies, etc.)</a:t>
            </a:r>
          </a:p>
          <a:p>
            <a:pPr algn="l">
              <a:buFont typeface="Arial" panose="020B0604020202020204" pitchFamily="34" charset="0"/>
              <a:buChar char="•"/>
            </a:pPr>
            <a:r>
              <a:rPr lang="en-US" b="0" i="0" dirty="0">
                <a:solidFill>
                  <a:srgbClr val="4A4A4A"/>
                </a:solidFill>
                <a:effectLst/>
                <a:latin typeface="adobe-clean"/>
              </a:rPr>
              <a:t>Products with incomplete metadata fields (missing thumbnail, price, or other important metadata)</a:t>
            </a:r>
          </a:p>
          <a:p>
            <a:pPr algn="l">
              <a:buFont typeface="Arial" panose="020B0604020202020204" pitchFamily="34" charset="0"/>
              <a:buChar char="•"/>
            </a:pPr>
            <a:r>
              <a:rPr lang="en-US" b="0" i="0" dirty="0">
                <a:solidFill>
                  <a:srgbClr val="4A4A4A"/>
                </a:solidFill>
                <a:effectLst/>
                <a:latin typeface="adobe-clean"/>
              </a:rPr>
              <a:t>Products that should never be recommended (maybe a SKU exists in the system for something but it isn’t a purchasable item, or maybe it is a fake SKU for the QA team to simulate a purchase without actually ordering something, </a:t>
            </a:r>
            <a:r>
              <a:rPr lang="en-US" b="0" i="0" dirty="0" err="1">
                <a:solidFill>
                  <a:srgbClr val="4A4A4A"/>
                </a:solidFill>
                <a:effectLst/>
                <a:latin typeface="adobe-clean"/>
              </a:rPr>
              <a:t>etc</a:t>
            </a:r>
            <a:r>
              <a:rPr lang="en-US" b="0" i="0" dirty="0">
                <a:solidFill>
                  <a:srgbClr val="4A4A4A"/>
                </a:solidFill>
                <a:effectLst/>
                <a:latin typeface="adobe-clean"/>
              </a:rPr>
              <a:t>,)</a:t>
            </a:r>
          </a:p>
          <a:p>
            <a:pPr algn="l"/>
            <a:endParaRPr lang="en-IN"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1676367470"/>
      </p:ext>
    </p:extLst>
  </p:cSld>
  <p:clrMapOvr>
    <a:overrideClrMapping bg1="lt1" tx1="dk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218118" y="-21700"/>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How Target Works?</a:t>
            </a:r>
          </a:p>
        </p:txBody>
      </p:sp>
      <p:pic>
        <p:nvPicPr>
          <p:cNvPr id="7" name="Picture 6">
            <a:extLst>
              <a:ext uri="{FF2B5EF4-FFF2-40B4-BE49-F238E27FC236}">
                <a16:creationId xmlns:a16="http://schemas.microsoft.com/office/drawing/2014/main" id="{A34BCAC7-D28A-4573-4D00-D7738C9F0CA4}"/>
              </a:ext>
            </a:extLst>
          </p:cNvPr>
          <p:cNvPicPr>
            <a:picLocks noChangeAspect="1"/>
          </p:cNvPicPr>
          <p:nvPr/>
        </p:nvPicPr>
        <p:blipFill>
          <a:blip r:embed="rId5"/>
          <a:stretch>
            <a:fillRect/>
          </a:stretch>
        </p:blipFill>
        <p:spPr>
          <a:xfrm>
            <a:off x="833437" y="457200"/>
            <a:ext cx="7477125" cy="4229100"/>
          </a:xfrm>
          <a:prstGeom prst="rect">
            <a:avLst/>
          </a:prstGeom>
        </p:spPr>
      </p:pic>
    </p:spTree>
    <p:extLst>
      <p:ext uri="{BB962C8B-B14F-4D97-AF65-F5344CB8AC3E}">
        <p14:creationId xmlns:p14="http://schemas.microsoft.com/office/powerpoint/2010/main" val="2725749988"/>
      </p:ext>
    </p:extLst>
  </p:cSld>
  <p:clrMapOvr>
    <a:overrideClrMapping bg1="lt1" tx1="dk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Criteria</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E0655DAC-B490-2306-CB76-912BCC117F88}"/>
              </a:ext>
            </a:extLst>
          </p:cNvPr>
          <p:cNvSpPr txBox="1"/>
          <p:nvPr/>
        </p:nvSpPr>
        <p:spPr>
          <a:xfrm>
            <a:off x="0" y="384682"/>
            <a:ext cx="9051792" cy="2308324"/>
          </a:xfrm>
          <a:prstGeom prst="rect">
            <a:avLst/>
          </a:prstGeom>
          <a:noFill/>
        </p:spPr>
        <p:txBody>
          <a:bodyPr wrap="square">
            <a:spAutoFit/>
          </a:bodyPr>
          <a:lstStyle/>
          <a:p>
            <a:r>
              <a:rPr lang="en-US" b="0" i="0" dirty="0">
                <a:solidFill>
                  <a:srgbClr val="222222"/>
                </a:solidFill>
                <a:effectLst/>
                <a:latin typeface="Adobe Clean"/>
              </a:rPr>
              <a:t>Criteria in Adobe Target Recommendations are rules that determine which products or content to recommend based on a predetermined set of visitor behaviors. Criteria can be based on popular trends, a visitor’s current and past behaviors, or similar products and content.</a:t>
            </a:r>
          </a:p>
          <a:p>
            <a:endParaRPr lang="en-US" b="0" i="0" dirty="0">
              <a:solidFill>
                <a:srgbClr val="222222"/>
              </a:solidFill>
              <a:effectLst/>
              <a:latin typeface="Adobe Clean"/>
            </a:endParaRPr>
          </a:p>
          <a:p>
            <a:pPr algn="l"/>
            <a:r>
              <a:rPr lang="en-US" b="1" i="0" dirty="0">
                <a:solidFill>
                  <a:srgbClr val="4A4A4A"/>
                </a:solidFill>
                <a:effectLst/>
                <a:latin typeface="var(--mod-heading-sans-serif-font-family, var(--spectrum-heading-sans-serif-font-family))"/>
              </a:rPr>
              <a:t>Algorithm Type</a:t>
            </a:r>
          </a:p>
          <a:p>
            <a:pPr algn="l"/>
            <a:r>
              <a:rPr lang="en-US" b="0" i="0" dirty="0">
                <a:effectLst/>
                <a:latin typeface="var(--mod-body-sans-serif-font-family, var(--spectrum-body-sans-serif-font-family))"/>
              </a:rPr>
              <a:t>The algorithm type you select determines the available algorithms. There are several algorithm types, which are represented as criteria cards when you set up a Recommendations activity.</a:t>
            </a:r>
          </a:p>
          <a:p>
            <a:endParaRPr lang="en-IN" dirty="0"/>
          </a:p>
        </p:txBody>
      </p:sp>
    </p:spTree>
    <p:extLst>
      <p:ext uri="{BB962C8B-B14F-4D97-AF65-F5344CB8AC3E}">
        <p14:creationId xmlns:p14="http://schemas.microsoft.com/office/powerpoint/2010/main" val="2643512295"/>
      </p:ext>
    </p:extLst>
  </p:cSld>
  <p:clrMapOvr>
    <a:overrideClrMapping bg1="lt1" tx1="dk1" bg2="dk2" tx2="lt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Criteria</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3" name="Picture 2">
            <a:extLst>
              <a:ext uri="{FF2B5EF4-FFF2-40B4-BE49-F238E27FC236}">
                <a16:creationId xmlns:a16="http://schemas.microsoft.com/office/drawing/2014/main" id="{1DA1503F-DD07-D8CB-36B8-F3132C9B5E11}"/>
              </a:ext>
            </a:extLst>
          </p:cNvPr>
          <p:cNvPicPr>
            <a:picLocks noChangeAspect="1"/>
          </p:cNvPicPr>
          <p:nvPr/>
        </p:nvPicPr>
        <p:blipFill>
          <a:blip r:embed="rId5"/>
          <a:stretch>
            <a:fillRect/>
          </a:stretch>
        </p:blipFill>
        <p:spPr>
          <a:xfrm>
            <a:off x="2297525" y="384682"/>
            <a:ext cx="3762195" cy="4455436"/>
          </a:xfrm>
          <a:prstGeom prst="rect">
            <a:avLst/>
          </a:prstGeom>
        </p:spPr>
      </p:pic>
    </p:spTree>
    <p:extLst>
      <p:ext uri="{BB962C8B-B14F-4D97-AF65-F5344CB8AC3E}">
        <p14:creationId xmlns:p14="http://schemas.microsoft.com/office/powerpoint/2010/main" val="2652047058"/>
      </p:ext>
    </p:extLst>
  </p:cSld>
  <p:clrMapOvr>
    <a:overrideClrMapping bg1="lt1" tx1="dk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Criteria</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C718A1BF-9640-906B-8256-B974C6C6AA2D}"/>
              </a:ext>
            </a:extLst>
          </p:cNvPr>
          <p:cNvSpPr txBox="1"/>
          <p:nvPr/>
        </p:nvSpPr>
        <p:spPr>
          <a:xfrm>
            <a:off x="0" y="384682"/>
            <a:ext cx="3824577" cy="5078313"/>
          </a:xfrm>
          <a:prstGeom prst="rect">
            <a:avLst/>
          </a:prstGeom>
          <a:noFill/>
        </p:spPr>
        <p:txBody>
          <a:bodyPr wrap="square">
            <a:spAutoFit/>
          </a:bodyPr>
          <a:lstStyle/>
          <a:p>
            <a:pPr algn="l"/>
            <a:r>
              <a:rPr lang="en-US" b="1" i="0" dirty="0">
                <a:solidFill>
                  <a:srgbClr val="4A4A4A"/>
                </a:solidFill>
                <a:effectLst/>
                <a:latin typeface="var(--mod-heading-sans-serif-font-family, var(--spectrum-heading-sans-serif-font-family))"/>
              </a:rPr>
              <a:t>Backup Content</a:t>
            </a:r>
          </a:p>
          <a:p>
            <a:pPr algn="l"/>
            <a:r>
              <a:rPr lang="en-US" b="0" i="0" dirty="0">
                <a:effectLst/>
                <a:latin typeface="var(--mod-body-sans-serif-font-family, var(--spectrum-body-sans-serif-font-family))"/>
              </a:rPr>
              <a:t>Backup Content rules determine what happens if the number of recommended items does not fill your </a:t>
            </a:r>
            <a:r>
              <a:rPr lang="en-US" dirty="0">
                <a:latin typeface="var(--mod-body-sans-serif-font-family, var(--spectrum-body-sans-serif-font-family))"/>
              </a:rPr>
              <a:t>recommendations design. It is possible for Recommendations criteria to return fewer recommendations than your design calls for. As an example, if your design has slots for four items, but your criteria causes only two items to be recommended, you can leave the remaining slots </a:t>
            </a:r>
            <a:r>
              <a:rPr lang="en-US" b="0" i="0" dirty="0">
                <a:effectLst/>
                <a:latin typeface="var(--mod-body-sans-serif-font-family, var(--spectrum-body-sans-serif-font-family))"/>
              </a:rPr>
              <a:t>empty, you can use backup recommendations to fill the extra slots, or you can choose to display no recommendations.</a:t>
            </a:r>
          </a:p>
          <a:p>
            <a:pPr algn="l"/>
            <a:endParaRPr lang="en-US" b="0" i="0" dirty="0">
              <a:effectLst/>
              <a:latin typeface="var(--mod-body-sans-serif-font-family, var(--spectrum-body-sans-serif-font-family))"/>
            </a:endParaRPr>
          </a:p>
          <a:p>
            <a:pPr algn="l"/>
            <a:endParaRPr lang="en-US" b="1" i="0" dirty="0">
              <a:solidFill>
                <a:srgbClr val="4A4A4A"/>
              </a:solidFill>
              <a:effectLst/>
              <a:latin typeface="var(--mod-heading-sans-serif-font-family, var(--spectrum-heading-sans-serif-font-family))"/>
            </a:endParaRPr>
          </a:p>
        </p:txBody>
      </p:sp>
      <p:pic>
        <p:nvPicPr>
          <p:cNvPr id="7" name="Picture 6">
            <a:extLst>
              <a:ext uri="{FF2B5EF4-FFF2-40B4-BE49-F238E27FC236}">
                <a16:creationId xmlns:a16="http://schemas.microsoft.com/office/drawing/2014/main" id="{E5A461B2-326F-E5F0-1957-BEB4E920106B}"/>
              </a:ext>
            </a:extLst>
          </p:cNvPr>
          <p:cNvPicPr>
            <a:picLocks noChangeAspect="1"/>
          </p:cNvPicPr>
          <p:nvPr/>
        </p:nvPicPr>
        <p:blipFill>
          <a:blip r:embed="rId5"/>
          <a:stretch>
            <a:fillRect/>
          </a:stretch>
        </p:blipFill>
        <p:spPr>
          <a:xfrm>
            <a:off x="3757223" y="1223524"/>
            <a:ext cx="5243652" cy="2696451"/>
          </a:xfrm>
          <a:prstGeom prst="rect">
            <a:avLst/>
          </a:prstGeom>
        </p:spPr>
      </p:pic>
    </p:spTree>
    <p:extLst>
      <p:ext uri="{BB962C8B-B14F-4D97-AF65-F5344CB8AC3E}">
        <p14:creationId xmlns:p14="http://schemas.microsoft.com/office/powerpoint/2010/main" val="3876458031"/>
      </p:ext>
    </p:extLst>
  </p:cSld>
  <p:clrMapOvr>
    <a:overrideClrMapping bg1="lt1" tx1="dk1" bg2="dk2" tx2="lt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Criteria</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C718A1BF-9640-906B-8256-B974C6C6AA2D}"/>
              </a:ext>
            </a:extLst>
          </p:cNvPr>
          <p:cNvSpPr txBox="1"/>
          <p:nvPr/>
        </p:nvSpPr>
        <p:spPr>
          <a:xfrm>
            <a:off x="0" y="384682"/>
            <a:ext cx="9064487" cy="3416320"/>
          </a:xfrm>
          <a:prstGeom prst="rect">
            <a:avLst/>
          </a:prstGeom>
          <a:noFill/>
        </p:spPr>
        <p:txBody>
          <a:bodyPr wrap="square">
            <a:spAutoFit/>
          </a:bodyPr>
          <a:lstStyle/>
          <a:p>
            <a:pPr algn="l"/>
            <a:r>
              <a:rPr lang="en-IN" b="1" i="0" dirty="0">
                <a:solidFill>
                  <a:srgbClr val="4A4A4A"/>
                </a:solidFill>
                <a:effectLst/>
                <a:latin typeface="var(--mod-heading-sans-serif-font-family, var(--spectrum-heading-sans-serif-font-family))"/>
              </a:rPr>
              <a:t>Content Similarity</a:t>
            </a:r>
          </a:p>
          <a:p>
            <a:pPr algn="l"/>
            <a:r>
              <a:rPr lang="en-US" b="0" i="0" dirty="0">
                <a:solidFill>
                  <a:srgbClr val="222222"/>
                </a:solidFill>
                <a:effectLst/>
                <a:latin typeface="Adobe Clean"/>
              </a:rPr>
              <a:t>Use Content Similarity rules to make recommendations based on item or media attributes.</a:t>
            </a:r>
          </a:p>
          <a:p>
            <a:pPr algn="l"/>
            <a:endParaRPr lang="en-US" dirty="0">
              <a:solidFill>
                <a:srgbClr val="222222"/>
              </a:solidFill>
              <a:latin typeface="Adobe Clean"/>
            </a:endParaRPr>
          </a:p>
          <a:p>
            <a:pPr algn="l"/>
            <a:r>
              <a:rPr lang="en-US" b="0" i="0" dirty="0">
                <a:effectLst/>
                <a:latin typeface="var(--mod-body-sans-serif-font-family, var(--spectrum-body-sans-serif-font-family))"/>
              </a:rPr>
              <a:t>Content similarity compares item attribute keywords and makes recommendations based on how many keywords different items have in common. Recommendations based on content similarity do not require past data to deliver strong results.</a:t>
            </a:r>
          </a:p>
          <a:p>
            <a:pPr algn="l"/>
            <a:r>
              <a:rPr lang="en-US" b="0" i="0" dirty="0">
                <a:effectLst/>
                <a:latin typeface="var(--mod-body-sans-serif-font-family, var(--spectrum-body-sans-serif-font-family))"/>
              </a:rPr>
              <a:t>Using content similarity to generate recommendations is especially effective for new items, which are not likely to show up in recommendations using </a:t>
            </a:r>
            <a:r>
              <a:rPr lang="en-US" b="0" i="1" dirty="0">
                <a:effectLst/>
                <a:latin typeface="var(--mod-body-sans-serif-font-family, var(--spectrum-body-sans-serif-font-family))"/>
              </a:rPr>
              <a:t>People Who Viewed This, Viewed That</a:t>
            </a:r>
            <a:r>
              <a:rPr lang="en-US" b="0" i="0" dirty="0">
                <a:effectLst/>
                <a:latin typeface="var(--mod-body-sans-serif-font-family, var(--spectrum-body-sans-serif-font-family))"/>
              </a:rPr>
              <a:t> and other logic based on past behavior. You can also use content similarity to generate useful recommendations for new visitors, who have no past purchases or other historical data.</a:t>
            </a:r>
          </a:p>
          <a:p>
            <a:pPr algn="l"/>
            <a:endParaRPr lang="en-US" b="0" i="0" dirty="0">
              <a:effectLst/>
              <a:latin typeface="var(--mod-body-sans-serif-font-family, var(--spectrum-body-sans-serif-font-family))"/>
            </a:endParaRPr>
          </a:p>
          <a:p>
            <a:pPr algn="l"/>
            <a:endParaRPr lang="en-US"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3121234622"/>
      </p:ext>
    </p:extLst>
  </p:cSld>
  <p:clrMapOvr>
    <a:overrideClrMapping bg1="lt1" tx1="dk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Criteria</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C718A1BF-9640-906B-8256-B974C6C6AA2D}"/>
              </a:ext>
            </a:extLst>
          </p:cNvPr>
          <p:cNvSpPr txBox="1"/>
          <p:nvPr/>
        </p:nvSpPr>
        <p:spPr>
          <a:xfrm>
            <a:off x="0" y="384682"/>
            <a:ext cx="9064487" cy="3416320"/>
          </a:xfrm>
          <a:prstGeom prst="rect">
            <a:avLst/>
          </a:prstGeom>
          <a:noFill/>
        </p:spPr>
        <p:txBody>
          <a:bodyPr wrap="square">
            <a:spAutoFit/>
          </a:bodyPr>
          <a:lstStyle/>
          <a:p>
            <a:r>
              <a:rPr lang="en-IN" b="1" i="0" dirty="0">
                <a:solidFill>
                  <a:srgbClr val="4A4A4A"/>
                </a:solidFill>
                <a:effectLst/>
                <a:latin typeface="var(--mod-heading-sans-serif-font-family, var(--spectrum-heading-sans-serif-font-family))"/>
              </a:rPr>
              <a:t>Inclusion Rules</a:t>
            </a:r>
          </a:p>
          <a:p>
            <a:pPr algn="l"/>
            <a:r>
              <a:rPr lang="en-US" b="0" i="0" dirty="0">
                <a:effectLst/>
                <a:latin typeface="var(--mod-body-sans-serif-font-family, var(--spectrum-body-sans-serif-font-family))"/>
              </a:rPr>
              <a:t>Inclusion rules are optional; however, setting these details gives you more control over the items that appear in your recommendations. Each detail you configure further narrows the display criteria.</a:t>
            </a:r>
          </a:p>
          <a:p>
            <a:pPr algn="l"/>
            <a:r>
              <a:rPr lang="en-US" b="0" i="0" dirty="0">
                <a:effectLst/>
                <a:latin typeface="var(--mod-body-sans-serif-font-family, var(--spectrum-body-sans-serif-font-family))"/>
              </a:rPr>
              <a:t>For example, you can choose to display only women’s shoes that have an inventory of more than 50 and a price between $25 and $45. You can also weight each attribute so those items that are more important to your business are most likely to appear.</a:t>
            </a:r>
          </a:p>
          <a:p>
            <a:pPr algn="l"/>
            <a:r>
              <a:rPr lang="en-US" b="0" i="0" dirty="0">
                <a:effectLst/>
                <a:latin typeface="var(--mod-body-sans-serif-font-family, var(--spectrum-body-sans-serif-font-family))"/>
              </a:rPr>
              <a:t>As another example, you can choose to display job openings to visitors who visit your site only from certain cities and who have the required college degrees.</a:t>
            </a:r>
          </a:p>
          <a:p>
            <a:pPr algn="l"/>
            <a:r>
              <a:rPr lang="en-US" b="0" i="0" dirty="0">
                <a:effectLst/>
                <a:latin typeface="var(--mod-body-sans-serif-font-family, var(--spectrum-body-sans-serif-font-family))"/>
              </a:rPr>
              <a:t>Inclusion rule options vary by industry vertical. By default, inclusion rules are applied to backup recommendations.</a:t>
            </a:r>
          </a:p>
          <a:p>
            <a:pPr algn="l"/>
            <a:endParaRPr lang="en-US"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2799101837"/>
      </p:ext>
    </p:extLst>
  </p:cSld>
  <p:clrMapOvr>
    <a:overrideClrMapping bg1="lt1" tx1="dk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Criteria</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C718A1BF-9640-906B-8256-B974C6C6AA2D}"/>
              </a:ext>
            </a:extLst>
          </p:cNvPr>
          <p:cNvSpPr txBox="1"/>
          <p:nvPr/>
        </p:nvSpPr>
        <p:spPr>
          <a:xfrm>
            <a:off x="0" y="384682"/>
            <a:ext cx="9064487" cy="3139321"/>
          </a:xfrm>
          <a:prstGeom prst="rect">
            <a:avLst/>
          </a:prstGeom>
          <a:noFill/>
        </p:spPr>
        <p:txBody>
          <a:bodyPr wrap="square">
            <a:spAutoFit/>
          </a:bodyPr>
          <a:lstStyle/>
          <a:p>
            <a:pPr algn="l"/>
            <a:r>
              <a:rPr lang="en-US" b="1" i="0" dirty="0">
                <a:solidFill>
                  <a:srgbClr val="4A4A4A"/>
                </a:solidFill>
                <a:effectLst/>
                <a:latin typeface="var(--mod-heading-sans-serif-font-family, var(--spectrum-heading-sans-serif-font-family))"/>
              </a:rPr>
              <a:t>Attribute Weighting</a:t>
            </a:r>
          </a:p>
          <a:p>
            <a:pPr algn="l"/>
            <a:r>
              <a:rPr lang="en-US" b="0" i="0" dirty="0">
                <a:effectLst/>
                <a:latin typeface="var(--mod-body-sans-serif-font-family, var(--spectrum-body-sans-serif-font-family))"/>
              </a:rPr>
              <a:t>You can add multiple rules to “nudge” the algorithm based on important information or metadata about the content catalog so that certain items are more likely to be shown.</a:t>
            </a:r>
          </a:p>
          <a:p>
            <a:pPr algn="l"/>
            <a:r>
              <a:rPr lang="en-US" b="0" i="0" dirty="0">
                <a:effectLst/>
                <a:latin typeface="var(--mod-body-sans-serif-font-family, var(--spectrum-body-sans-serif-font-family))"/>
              </a:rPr>
              <a:t>For example, you can apply a higher weighting to on-sale items so they appear more often in the recommendation. Non-sale items are not completely excluded, but they appear less often. Multiple weighted attributes can be applied to the same algorithm, and the weighted attributes can be tested on split traffic in the recommendation.</a:t>
            </a:r>
          </a:p>
          <a:p>
            <a:pPr algn="l"/>
            <a:endParaRPr lang="en-US" b="1" i="0" dirty="0">
              <a:solidFill>
                <a:srgbClr val="4A4A4A"/>
              </a:solidFill>
              <a:effectLst/>
              <a:latin typeface="var(--mod-heading-sans-serif-font-family, var(--spectrum-heading-sans-serif-font-family))"/>
            </a:endParaRPr>
          </a:p>
          <a:p>
            <a:pPr algn="l"/>
            <a:r>
              <a:rPr lang="en-US" b="0" i="0" dirty="0">
                <a:solidFill>
                  <a:srgbClr val="222222"/>
                </a:solidFill>
                <a:effectLst/>
                <a:latin typeface="Adobe Clean"/>
              </a:rPr>
              <a:t>If you are creating a new Recommendations activity or editing an existing one, the </a:t>
            </a:r>
            <a:r>
              <a:rPr lang="en-US" b="1" i="0" dirty="0">
                <a:solidFill>
                  <a:srgbClr val="363636"/>
                </a:solidFill>
                <a:effectLst/>
                <a:latin typeface="Adobe Clean"/>
              </a:rPr>
              <a:t>Save criteria for later</a:t>
            </a:r>
            <a:r>
              <a:rPr lang="en-US" b="0" i="0" dirty="0">
                <a:solidFill>
                  <a:srgbClr val="222222"/>
                </a:solidFill>
                <a:effectLst/>
                <a:latin typeface="Adobe Clean"/>
              </a:rPr>
              <a:t> check box is selected by default. If you do not want to use the criteria in other activities, clear the check box before saving.</a:t>
            </a:r>
            <a:endParaRPr lang="en-US"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3293481820"/>
      </p:ext>
    </p:extLst>
  </p:cSld>
  <p:clrMapOvr>
    <a:overrideClrMapping bg1="lt1" tx1="dk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Criteria</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C718A1BF-9640-906B-8256-B974C6C6AA2D}"/>
              </a:ext>
            </a:extLst>
          </p:cNvPr>
          <p:cNvSpPr txBox="1"/>
          <p:nvPr/>
        </p:nvSpPr>
        <p:spPr>
          <a:xfrm>
            <a:off x="0" y="384682"/>
            <a:ext cx="9064487" cy="2031325"/>
          </a:xfrm>
          <a:prstGeom prst="rect">
            <a:avLst/>
          </a:prstGeom>
          <a:noFill/>
        </p:spPr>
        <p:txBody>
          <a:bodyPr wrap="square">
            <a:spAutoFit/>
          </a:bodyPr>
          <a:lstStyle/>
          <a:p>
            <a:pPr algn="l"/>
            <a:r>
              <a:rPr lang="en-IN" b="1" i="0" dirty="0">
                <a:solidFill>
                  <a:srgbClr val="4A4A4A"/>
                </a:solidFill>
                <a:effectLst/>
                <a:latin typeface="var(--mod-heading-sans-serif-font-family, var(--spectrum-heading-sans-serif-font-family))"/>
              </a:rPr>
              <a:t>Create criteria sequences</a:t>
            </a:r>
          </a:p>
          <a:p>
            <a:pPr algn="l"/>
            <a:endParaRPr lang="en-IN" b="1" dirty="0">
              <a:solidFill>
                <a:srgbClr val="4A4A4A"/>
              </a:solidFill>
              <a:latin typeface="var(--mod-heading-sans-serif-font-family, var(--spectrum-heading-sans-serif-font-family))"/>
            </a:endParaRPr>
          </a:p>
          <a:p>
            <a:pPr algn="l"/>
            <a:r>
              <a:rPr lang="en-US" b="0" i="0" dirty="0">
                <a:solidFill>
                  <a:srgbClr val="222222"/>
                </a:solidFill>
                <a:effectLst/>
                <a:latin typeface="Adobe Clean"/>
              </a:rPr>
              <a:t>Use sequences of up to five criteria to exercise greater control of the items that appear in your Recommendations activities. You can also limit the number of items returned (sometimes referred to as “slot level control.”)</a:t>
            </a:r>
            <a:endParaRPr lang="en-IN" b="1" dirty="0">
              <a:solidFill>
                <a:srgbClr val="4A4A4A"/>
              </a:solidFill>
              <a:latin typeface="var(--mod-heading-sans-serif-font-family, var(--spectrum-heading-sans-serif-font-family))"/>
            </a:endParaRPr>
          </a:p>
          <a:p>
            <a:pPr algn="l"/>
            <a:endParaRPr lang="en-IN" b="1" i="0" dirty="0">
              <a:solidFill>
                <a:srgbClr val="4A4A4A"/>
              </a:solidFill>
              <a:effectLst/>
              <a:latin typeface="var(--mod-heading-sans-serif-font-family, var(--spectrum-heading-sans-serif-font-family))"/>
            </a:endParaRPr>
          </a:p>
          <a:p>
            <a:pPr algn="l"/>
            <a:endParaRPr lang="en-IN" b="1" i="0" dirty="0">
              <a:solidFill>
                <a:srgbClr val="4A4A4A"/>
              </a:solidFill>
              <a:effectLst/>
              <a:latin typeface="var(--mod-heading-sans-serif-font-family, var(--spectrum-heading-sans-serif-font-family))"/>
            </a:endParaRPr>
          </a:p>
        </p:txBody>
      </p:sp>
      <p:pic>
        <p:nvPicPr>
          <p:cNvPr id="3" name="Picture 2">
            <a:extLst>
              <a:ext uri="{FF2B5EF4-FFF2-40B4-BE49-F238E27FC236}">
                <a16:creationId xmlns:a16="http://schemas.microsoft.com/office/drawing/2014/main" id="{E16BE3D1-0F2E-24CA-CF1B-F5832075B0B1}"/>
              </a:ext>
            </a:extLst>
          </p:cNvPr>
          <p:cNvPicPr>
            <a:picLocks noChangeAspect="1"/>
          </p:cNvPicPr>
          <p:nvPr/>
        </p:nvPicPr>
        <p:blipFill>
          <a:blip r:embed="rId5"/>
          <a:stretch>
            <a:fillRect/>
          </a:stretch>
        </p:blipFill>
        <p:spPr>
          <a:xfrm>
            <a:off x="79513" y="1865488"/>
            <a:ext cx="5064981" cy="2763140"/>
          </a:xfrm>
          <a:prstGeom prst="rect">
            <a:avLst/>
          </a:prstGeom>
        </p:spPr>
      </p:pic>
    </p:spTree>
    <p:extLst>
      <p:ext uri="{BB962C8B-B14F-4D97-AF65-F5344CB8AC3E}">
        <p14:creationId xmlns:p14="http://schemas.microsoft.com/office/powerpoint/2010/main" val="3483067776"/>
      </p:ext>
    </p:extLst>
  </p:cSld>
  <p:clrMapOvr>
    <a:overrideClrMapping bg1="lt1" tx1="dk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Criteria</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C718A1BF-9640-906B-8256-B974C6C6AA2D}"/>
              </a:ext>
            </a:extLst>
          </p:cNvPr>
          <p:cNvSpPr txBox="1"/>
          <p:nvPr/>
        </p:nvSpPr>
        <p:spPr>
          <a:xfrm>
            <a:off x="0" y="384682"/>
            <a:ext cx="9064487" cy="3416320"/>
          </a:xfrm>
          <a:prstGeom prst="rect">
            <a:avLst/>
          </a:prstGeom>
          <a:noFill/>
        </p:spPr>
        <p:txBody>
          <a:bodyPr wrap="square">
            <a:spAutoFit/>
          </a:bodyPr>
          <a:lstStyle/>
          <a:p>
            <a:pPr algn="l"/>
            <a:r>
              <a:rPr lang="en-US" b="1" i="0" dirty="0">
                <a:effectLst/>
                <a:latin typeface="var(--mod-heading-sans-serif-font-family, var(--spectrum-heading-sans-serif-font-family))"/>
              </a:rPr>
              <a:t>Site Affinity</a:t>
            </a:r>
          </a:p>
          <a:p>
            <a:pPr algn="l"/>
            <a:r>
              <a:rPr lang="en-US" b="0" i="0" dirty="0">
                <a:effectLst/>
                <a:latin typeface="var(--mod-body-sans-serif-font-family, var(--spectrum-body-sans-serif-font-family))"/>
              </a:rPr>
              <a:t>Recommends items based on the certainty of a relationship between items. You can configure this criteria to determine how much data is required before a recommendation is presented using the Inclusion Rules slider. For example, if you select very strong, the products with the strongest certainty of a match are recommended.</a:t>
            </a:r>
          </a:p>
          <a:p>
            <a:pPr algn="l"/>
            <a:endParaRPr lang="en-US" b="0" i="0" dirty="0">
              <a:effectLst/>
              <a:latin typeface="var(--mod-body-sans-serif-font-family, var(--spectrum-body-sans-serif-font-family))"/>
            </a:endParaRPr>
          </a:p>
          <a:p>
            <a:pPr algn="l"/>
            <a:r>
              <a:rPr lang="en-US" b="0" i="0" dirty="0">
                <a:effectLst/>
                <a:latin typeface="var(--mod-body-sans-serif-font-family, var(--spectrum-body-sans-serif-font-family))"/>
              </a:rPr>
              <a:t>For example, if you set a very strong affinity and your design includes five items, three of which meet the strength of connection threshold, the two items that do not meet the minimum strength requirements are not displayed in your recommendations and are replaced by your defined backup items. The items with the strongest affinity display first.</a:t>
            </a:r>
          </a:p>
          <a:p>
            <a:pPr algn="l"/>
            <a:endParaRPr lang="en-IN" b="1" i="0" dirty="0">
              <a:solidFill>
                <a:srgbClr val="4A4A4A"/>
              </a:solidFill>
              <a:effectLst/>
              <a:latin typeface="var(--mod-heading-sans-serif-font-family, var(--spectrum-heading-sans-serif-font-family))"/>
            </a:endParaRPr>
          </a:p>
          <a:p>
            <a:pPr algn="l"/>
            <a:endParaRPr lang="en-IN"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2757478437"/>
      </p:ext>
    </p:extLst>
  </p:cSld>
  <p:clrMapOvr>
    <a:overrideClrMapping bg1="lt1" tx1="dk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Design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C718A1BF-9640-906B-8256-B974C6C6AA2D}"/>
              </a:ext>
            </a:extLst>
          </p:cNvPr>
          <p:cNvSpPr txBox="1"/>
          <p:nvPr/>
        </p:nvSpPr>
        <p:spPr>
          <a:xfrm>
            <a:off x="0" y="384682"/>
            <a:ext cx="9064487" cy="2031325"/>
          </a:xfrm>
          <a:prstGeom prst="rect">
            <a:avLst/>
          </a:prstGeom>
          <a:noFill/>
        </p:spPr>
        <p:txBody>
          <a:bodyPr wrap="square">
            <a:spAutoFit/>
          </a:bodyPr>
          <a:lstStyle/>
          <a:p>
            <a:pPr algn="l"/>
            <a:r>
              <a:rPr lang="en-US" b="0" i="0" dirty="0">
                <a:effectLst/>
                <a:latin typeface="var(--mod-body-sans-serif-font-family, var(--spectrum-body-sans-serif-font-family))"/>
              </a:rPr>
              <a:t>Designs in Adobe Target Recommendations define how recommendations appear on a page. Designs define the layout and format of your recommendations to improve visitor engagement, conversion, and revenue.</a:t>
            </a:r>
          </a:p>
          <a:p>
            <a:pPr algn="l"/>
            <a:r>
              <a:rPr lang="en-US" b="0" i="0" dirty="0">
                <a:effectLst/>
                <a:latin typeface="var(--mod-body-sans-serif-font-family, var(--spectrum-body-sans-serif-font-family))"/>
              </a:rPr>
              <a:t>Recommendations comes with several default (pre-build) designs or you can create your own.</a:t>
            </a:r>
          </a:p>
          <a:p>
            <a:pPr algn="l"/>
            <a:r>
              <a:rPr lang="en-US" dirty="0">
                <a:latin typeface="var(--mod-body-sans-serif-font-family, var(--spectrum-body-sans-serif-font-family))"/>
              </a:rPr>
              <a:t>3*1 Design:</a:t>
            </a:r>
            <a:endParaRPr lang="en-US" b="0" i="0" dirty="0">
              <a:effectLst/>
              <a:latin typeface="var(--mod-body-sans-serif-font-family, var(--spectrum-body-sans-serif-font-family))"/>
            </a:endParaRPr>
          </a:p>
          <a:p>
            <a:pPr algn="l"/>
            <a:endParaRPr lang="en-IN" b="1" i="0" dirty="0">
              <a:solidFill>
                <a:srgbClr val="4A4A4A"/>
              </a:solidFill>
              <a:effectLst/>
              <a:latin typeface="var(--mod-heading-sans-serif-font-family, var(--spectrum-heading-sans-serif-font-family))"/>
            </a:endParaRPr>
          </a:p>
          <a:p>
            <a:pPr algn="l"/>
            <a:endParaRPr lang="en-IN" b="1" i="0" dirty="0">
              <a:solidFill>
                <a:srgbClr val="4A4A4A"/>
              </a:solidFill>
              <a:effectLst/>
              <a:latin typeface="var(--mod-heading-sans-serif-font-family, var(--spectrum-heading-sans-serif-font-family))"/>
            </a:endParaRPr>
          </a:p>
        </p:txBody>
      </p:sp>
      <p:pic>
        <p:nvPicPr>
          <p:cNvPr id="3" name="Picture 2">
            <a:extLst>
              <a:ext uri="{FF2B5EF4-FFF2-40B4-BE49-F238E27FC236}">
                <a16:creationId xmlns:a16="http://schemas.microsoft.com/office/drawing/2014/main" id="{54D3F1D2-233F-6D2A-A361-45E72E362780}"/>
              </a:ext>
            </a:extLst>
          </p:cNvPr>
          <p:cNvPicPr>
            <a:picLocks noChangeAspect="1"/>
          </p:cNvPicPr>
          <p:nvPr/>
        </p:nvPicPr>
        <p:blipFill>
          <a:blip r:embed="rId5"/>
          <a:stretch>
            <a:fillRect/>
          </a:stretch>
        </p:blipFill>
        <p:spPr>
          <a:xfrm>
            <a:off x="438758" y="1842163"/>
            <a:ext cx="8266483" cy="2631062"/>
          </a:xfrm>
          <a:prstGeom prst="rect">
            <a:avLst/>
          </a:prstGeom>
        </p:spPr>
      </p:pic>
    </p:spTree>
    <p:extLst>
      <p:ext uri="{BB962C8B-B14F-4D97-AF65-F5344CB8AC3E}">
        <p14:creationId xmlns:p14="http://schemas.microsoft.com/office/powerpoint/2010/main" val="839291081"/>
      </p:ext>
    </p:extLst>
  </p:cSld>
  <p:clrMapOvr>
    <a:overrideClrMapping bg1="lt1" tx1="dk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Design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C718A1BF-9640-906B-8256-B974C6C6AA2D}"/>
              </a:ext>
            </a:extLst>
          </p:cNvPr>
          <p:cNvSpPr txBox="1"/>
          <p:nvPr/>
        </p:nvSpPr>
        <p:spPr>
          <a:xfrm>
            <a:off x="0" y="384682"/>
            <a:ext cx="9064487" cy="3693319"/>
          </a:xfrm>
          <a:prstGeom prst="rect">
            <a:avLst/>
          </a:prstGeom>
          <a:noFill/>
        </p:spPr>
        <p:txBody>
          <a:bodyPr wrap="square">
            <a:spAutoFit/>
          </a:bodyPr>
          <a:lstStyle/>
          <a:p>
            <a:pPr algn="l"/>
            <a:r>
              <a:rPr lang="en-US" b="0" i="0" dirty="0">
                <a:effectLst/>
                <a:latin typeface="var(--mod-body-sans-serif-font-family, var(--spectrum-body-sans-serif-font-family))"/>
              </a:rPr>
              <a:t>A design defines how recommendations appear on a page.</a:t>
            </a:r>
          </a:p>
          <a:p>
            <a:pPr algn="l"/>
            <a:r>
              <a:rPr lang="en-US" b="0" i="0" dirty="0">
                <a:effectLst/>
                <a:latin typeface="var(--mod-body-sans-serif-font-family, var(--spectrum-body-sans-serif-font-family))"/>
              </a:rPr>
              <a:t>You can create a Recommendations design using a default design or by creating a custom design. The </a:t>
            </a:r>
            <a:r>
              <a:rPr lang="en-US" b="1" i="0" dirty="0">
                <a:solidFill>
                  <a:srgbClr val="363636"/>
                </a:solidFill>
                <a:effectLst/>
                <a:latin typeface="var(--mod-body-sans-serif-font-family, var(--spectrum-body-sans-serif-font-family))"/>
              </a:rPr>
              <a:t>Recommendations &gt; Designs</a:t>
            </a:r>
            <a:r>
              <a:rPr lang="en-US" b="0" i="0" dirty="0">
                <a:effectLst/>
                <a:latin typeface="var(--mod-body-sans-serif-font-family, var(--spectrum-body-sans-serif-font-family))"/>
              </a:rPr>
              <a:t> screen displays both default design cards and any designs that have been created in your account.</a:t>
            </a:r>
          </a:p>
          <a:p>
            <a:pPr algn="l"/>
            <a:r>
              <a:rPr lang="en-US" b="0" i="0" dirty="0">
                <a:effectLst/>
                <a:latin typeface="var(--mod-body-sans-serif-font-family, var(--spectrum-body-sans-serif-font-family))"/>
              </a:rPr>
              <a:t>Keep the following information in mind as you work with designs:</a:t>
            </a:r>
          </a:p>
          <a:p>
            <a:pPr algn="l">
              <a:buFont typeface="Arial" panose="020B0604020202020204" pitchFamily="34" charset="0"/>
              <a:buChar char="•"/>
            </a:pPr>
            <a:r>
              <a:rPr lang="en-US" b="0" i="0" dirty="0">
                <a:solidFill>
                  <a:srgbClr val="4A4A4A"/>
                </a:solidFill>
                <a:effectLst/>
                <a:latin typeface="adobe-clean"/>
              </a:rPr>
              <a:t>You can create a recommendations design by using a default design or you can create a custom design.</a:t>
            </a:r>
          </a:p>
          <a:p>
            <a:pPr algn="l">
              <a:buFont typeface="Arial" panose="020B0604020202020204" pitchFamily="34" charset="0"/>
              <a:buChar char="•"/>
            </a:pPr>
            <a:r>
              <a:rPr lang="en-US" b="0" i="0" dirty="0">
                <a:solidFill>
                  <a:srgbClr val="4A4A4A"/>
                </a:solidFill>
                <a:effectLst/>
                <a:latin typeface="adobe-clean"/>
              </a:rPr>
              <a:t>You cannot edit or delete a default design.</a:t>
            </a:r>
          </a:p>
          <a:p>
            <a:pPr algn="l">
              <a:buFont typeface="Arial" panose="020B0604020202020204" pitchFamily="34" charset="0"/>
              <a:buChar char="•"/>
            </a:pPr>
            <a:r>
              <a:rPr lang="en-US" b="0" i="0" dirty="0">
                <a:solidFill>
                  <a:srgbClr val="4A4A4A"/>
                </a:solidFill>
                <a:effectLst/>
                <a:latin typeface="adobe-clean"/>
              </a:rPr>
              <a:t>You can edit, copy, or delete a custom design.</a:t>
            </a:r>
          </a:p>
          <a:p>
            <a:pPr algn="l">
              <a:buFont typeface="Arial" panose="020B0604020202020204" pitchFamily="34" charset="0"/>
              <a:buChar char="•"/>
            </a:pPr>
            <a:r>
              <a:rPr lang="en-US" b="0" i="0" dirty="0">
                <a:solidFill>
                  <a:srgbClr val="4A4A4A"/>
                </a:solidFill>
                <a:effectLst/>
                <a:latin typeface="adobe-clean"/>
              </a:rPr>
              <a:t>To create a design based on a default design, you must first copy the design and then edit the copy.</a:t>
            </a:r>
          </a:p>
          <a:p>
            <a:pPr algn="l"/>
            <a:endParaRPr lang="en-IN" b="1" i="0" dirty="0">
              <a:solidFill>
                <a:srgbClr val="4A4A4A"/>
              </a:solidFill>
              <a:effectLst/>
              <a:latin typeface="var(--mod-heading-sans-serif-font-family, var(--spectrum-heading-sans-serif-font-family))"/>
            </a:endParaRPr>
          </a:p>
          <a:p>
            <a:pPr algn="l"/>
            <a:endParaRPr lang="en-IN"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4018561577"/>
      </p:ext>
    </p:extLst>
  </p:cSld>
  <p:clrMapOvr>
    <a:overrideClrMapping bg1="lt1" tx1="dk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218118" y="-21700"/>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rgbClr val="FFFFFF"/>
                </a:solidFill>
                <a:latin typeface="Arial"/>
              </a:rPr>
              <a:t>         at.js</a:t>
            </a:r>
            <a:endParaRPr kumimoji="0" lang="en-IN" sz="2000" b="1" i="0" u="none" strike="noStrike" kern="1200" cap="none" spc="0" normalizeH="0" baseline="0" noProof="0" dirty="0">
              <a:ln>
                <a:noFill/>
              </a:ln>
              <a:solidFill>
                <a:srgbClr val="FFFFFF"/>
              </a:solidFill>
              <a:effectLst/>
              <a:uLnTx/>
              <a:uFillTx/>
              <a:latin typeface="Arial"/>
              <a:ea typeface="+mn-ea"/>
              <a:cs typeface="+mn-cs"/>
            </a:endParaRPr>
          </a:p>
        </p:txBody>
      </p:sp>
      <p:sp>
        <p:nvSpPr>
          <p:cNvPr id="5" name="TextBox 4">
            <a:extLst>
              <a:ext uri="{FF2B5EF4-FFF2-40B4-BE49-F238E27FC236}">
                <a16:creationId xmlns:a16="http://schemas.microsoft.com/office/drawing/2014/main" id="{9291B24C-7A76-EC7F-A8EA-F85D36B40B9C}"/>
              </a:ext>
            </a:extLst>
          </p:cNvPr>
          <p:cNvSpPr txBox="1"/>
          <p:nvPr/>
        </p:nvSpPr>
        <p:spPr>
          <a:xfrm>
            <a:off x="343475" y="608810"/>
            <a:ext cx="3794572" cy="3970318"/>
          </a:xfrm>
          <a:prstGeom prst="rect">
            <a:avLst/>
          </a:prstGeom>
          <a:noFill/>
        </p:spPr>
        <p:txBody>
          <a:bodyPr wrap="square">
            <a:spAutoFit/>
          </a:bodyPr>
          <a:lstStyle/>
          <a:p>
            <a:r>
              <a:rPr lang="en-US" dirty="0"/>
              <a:t>Adobe Target requires you to install a file called at.js (or mbox.js) onto your web server. This is a JavaScript library that enables communication between your site and the Adobe Target servers.</a:t>
            </a:r>
          </a:p>
          <a:p>
            <a:endParaRPr lang="en-US" dirty="0"/>
          </a:p>
          <a:p>
            <a:r>
              <a:rPr lang="en-US" dirty="0"/>
              <a:t>• at.js is a small file that allows your visitors’ browsers to talk to Adobe Target. </a:t>
            </a:r>
          </a:p>
          <a:p>
            <a:r>
              <a:rPr lang="en-US" dirty="0"/>
              <a:t>• Target provides you with an at.js file specific to your account. </a:t>
            </a:r>
          </a:p>
          <a:p>
            <a:r>
              <a:rPr lang="en-US" dirty="0"/>
              <a:t>• Only one at.js is necessary for all of your activities. </a:t>
            </a:r>
            <a:endParaRPr lang="en-IN" dirty="0"/>
          </a:p>
        </p:txBody>
      </p:sp>
      <p:pic>
        <p:nvPicPr>
          <p:cNvPr id="8" name="Picture 7">
            <a:extLst>
              <a:ext uri="{FF2B5EF4-FFF2-40B4-BE49-F238E27FC236}">
                <a16:creationId xmlns:a16="http://schemas.microsoft.com/office/drawing/2014/main" id="{D6D6A19E-54E6-BB53-AC82-6D608DD75D7E}"/>
              </a:ext>
            </a:extLst>
          </p:cNvPr>
          <p:cNvPicPr>
            <a:picLocks noChangeAspect="1"/>
          </p:cNvPicPr>
          <p:nvPr/>
        </p:nvPicPr>
        <p:blipFill>
          <a:blip r:embed="rId5"/>
          <a:stretch>
            <a:fillRect/>
          </a:stretch>
        </p:blipFill>
        <p:spPr>
          <a:xfrm>
            <a:off x="4138047" y="1261198"/>
            <a:ext cx="4942951" cy="2620960"/>
          </a:xfrm>
          <a:prstGeom prst="rect">
            <a:avLst/>
          </a:prstGeom>
        </p:spPr>
      </p:pic>
    </p:spTree>
    <p:extLst>
      <p:ext uri="{BB962C8B-B14F-4D97-AF65-F5344CB8AC3E}">
        <p14:creationId xmlns:p14="http://schemas.microsoft.com/office/powerpoint/2010/main" val="2813963754"/>
      </p:ext>
    </p:extLst>
  </p:cSld>
  <p:clrMapOvr>
    <a:overrideClrMapping bg1="lt1" tx1="dk1" bg2="dk2" tx2="lt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Design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C718A1BF-9640-906B-8256-B974C6C6AA2D}"/>
              </a:ext>
            </a:extLst>
          </p:cNvPr>
          <p:cNvSpPr txBox="1"/>
          <p:nvPr/>
        </p:nvSpPr>
        <p:spPr>
          <a:xfrm>
            <a:off x="161365" y="526851"/>
            <a:ext cx="8639160" cy="3416320"/>
          </a:xfrm>
          <a:prstGeom prst="rect">
            <a:avLst/>
          </a:prstGeom>
          <a:noFill/>
        </p:spPr>
        <p:txBody>
          <a:bodyPr wrap="square">
            <a:spAutoFit/>
          </a:bodyPr>
          <a:lstStyle/>
          <a:p>
            <a:pPr algn="l"/>
            <a:r>
              <a:rPr lang="en-US" sz="800" b="1" i="0" dirty="0">
                <a:effectLst/>
                <a:latin typeface="var(--mod-body-sans-serif-font-family, var(--spectrum-body-sans-serif-font-family))"/>
              </a:rPr>
              <a:t>Sample Design code:</a:t>
            </a:r>
          </a:p>
          <a:p>
            <a:pPr algn="l"/>
            <a:r>
              <a:rPr lang="en-US" sz="800" b="0" i="0" dirty="0">
                <a:solidFill>
                  <a:srgbClr val="4A4A4A"/>
                </a:solidFill>
                <a:effectLst/>
                <a:latin typeface="adobe-clean"/>
              </a:rPr>
              <a:t>#*</a:t>
            </a:r>
          </a:p>
          <a:p>
            <a:pPr algn="l"/>
            <a:r>
              <a:rPr lang="en-US" sz="800" b="0" i="0" dirty="0">
                <a:solidFill>
                  <a:srgbClr val="4A4A4A"/>
                </a:solidFill>
                <a:effectLst/>
                <a:latin typeface="adobe-clean"/>
              </a:rPr>
              <a:t>    * "Return a simple list of recommended entity ids"</a:t>
            </a:r>
          </a:p>
          <a:p>
            <a:pPr algn="l"/>
            <a:r>
              <a:rPr lang="en-US" sz="800" b="0" i="0" dirty="0">
                <a:solidFill>
                  <a:srgbClr val="4A4A4A"/>
                </a:solidFill>
                <a:effectLst/>
                <a:latin typeface="adobe-clean"/>
              </a:rPr>
              <a:t>    *#</a:t>
            </a:r>
          </a:p>
          <a:p>
            <a:pPr algn="l"/>
            <a:endParaRPr lang="en-US" sz="800" b="0" i="0" dirty="0">
              <a:solidFill>
                <a:srgbClr val="4A4A4A"/>
              </a:solidFill>
              <a:effectLst/>
              <a:latin typeface="adobe-clean"/>
            </a:endParaRPr>
          </a:p>
          <a:p>
            <a:pPr algn="l"/>
            <a:r>
              <a:rPr lang="en-US" sz="800" b="0" i="0" dirty="0">
                <a:solidFill>
                  <a:srgbClr val="4A4A4A"/>
                </a:solidFill>
                <a:effectLst/>
                <a:latin typeface="adobe-clean"/>
              </a:rPr>
              <a:t>    {</a:t>
            </a:r>
          </a:p>
          <a:p>
            <a:pPr algn="l"/>
            <a:r>
              <a:rPr lang="en-US" sz="800" b="0" i="0" dirty="0">
                <a:solidFill>
                  <a:srgbClr val="4A4A4A"/>
                </a:solidFill>
                <a:effectLst/>
                <a:latin typeface="adobe-clean"/>
              </a:rPr>
              <a:t>      "notes":{</a:t>
            </a:r>
          </a:p>
          <a:p>
            <a:pPr algn="l"/>
            <a:r>
              <a:rPr lang="en-US" sz="800" b="0" i="0" dirty="0">
                <a:solidFill>
                  <a:srgbClr val="4A4A4A"/>
                </a:solidFill>
                <a:effectLst/>
                <a:latin typeface="adobe-clean"/>
              </a:rPr>
              <a:t>      "purpose": "Return a simple list of recommended entity ids",</a:t>
            </a:r>
          </a:p>
          <a:p>
            <a:pPr algn="l"/>
            <a:r>
              <a:rPr lang="en-US" sz="800" b="0" i="0" dirty="0">
                <a:solidFill>
                  <a:srgbClr val="4A4A4A"/>
                </a:solidFill>
                <a:effectLst/>
                <a:latin typeface="adobe-clean"/>
              </a:rPr>
              <a:t>      "use-case": "Use this approach if you prefer to do a real-time lookup of entity attribute details (such as inventory, price, rating) from another system (such as a CMS, PIM or ecommerce platform)",</a:t>
            </a:r>
          </a:p>
          <a:p>
            <a:pPr algn="l"/>
            <a:r>
              <a:rPr lang="en-US" sz="800" b="0" i="0" dirty="0">
                <a:solidFill>
                  <a:srgbClr val="4A4A4A"/>
                </a:solidFill>
                <a:effectLst/>
                <a:latin typeface="adobe-clean"/>
              </a:rPr>
              <a:t>      "version": "01"</a:t>
            </a:r>
          </a:p>
          <a:p>
            <a:pPr algn="l"/>
            <a:r>
              <a:rPr lang="en-US" sz="800" b="0" i="0" dirty="0">
                <a:solidFill>
                  <a:srgbClr val="4A4A4A"/>
                </a:solidFill>
                <a:effectLst/>
                <a:latin typeface="adobe-clean"/>
              </a:rPr>
              <a:t>      },</a:t>
            </a:r>
          </a:p>
          <a:p>
            <a:pPr algn="l"/>
            <a:r>
              <a:rPr lang="en-US" sz="800" b="0" i="0" dirty="0">
                <a:solidFill>
                  <a:srgbClr val="4A4A4A"/>
                </a:solidFill>
                <a:effectLst/>
                <a:latin typeface="adobe-clean"/>
              </a:rPr>
              <a:t>      "</a:t>
            </a:r>
            <a:r>
              <a:rPr lang="en-US" sz="800" b="0" i="0" dirty="0" err="1">
                <a:solidFill>
                  <a:srgbClr val="4A4A4A"/>
                </a:solidFill>
                <a:effectLst/>
                <a:latin typeface="adobe-clean"/>
              </a:rPr>
              <a:t>recommendedItems</a:t>
            </a:r>
            <a:r>
              <a:rPr lang="en-US" sz="800" b="0" i="0" dirty="0">
                <a:solidFill>
                  <a:srgbClr val="4A4A4A"/>
                </a:solidFill>
                <a:effectLst/>
                <a:latin typeface="adobe-clean"/>
              </a:rPr>
              <a:t>": {</a:t>
            </a:r>
          </a:p>
          <a:p>
            <a:pPr algn="l"/>
            <a:r>
              <a:rPr lang="en-US" sz="800" b="0" i="0" dirty="0">
                <a:solidFill>
                  <a:srgbClr val="4A4A4A"/>
                </a:solidFill>
                <a:effectLst/>
                <a:latin typeface="adobe-clean"/>
              </a:rPr>
              <a:t>        "key": "$key.id",</a:t>
            </a:r>
          </a:p>
          <a:p>
            <a:pPr algn="l"/>
            <a:r>
              <a:rPr lang="en-US" sz="800" b="0" i="0" dirty="0">
                <a:solidFill>
                  <a:srgbClr val="4A4A4A"/>
                </a:solidFill>
                <a:effectLst/>
                <a:latin typeface="adobe-clean"/>
              </a:rPr>
              <a:t>        "slot-01": "$entity1.id",</a:t>
            </a:r>
          </a:p>
          <a:p>
            <a:pPr algn="l"/>
            <a:r>
              <a:rPr lang="en-US" sz="800" b="0" i="0" dirty="0">
                <a:solidFill>
                  <a:srgbClr val="4A4A4A"/>
                </a:solidFill>
                <a:effectLst/>
                <a:latin typeface="adobe-clean"/>
              </a:rPr>
              <a:t>        "slot-02": "$entity2.id",</a:t>
            </a:r>
          </a:p>
          <a:p>
            <a:pPr algn="l"/>
            <a:r>
              <a:rPr lang="en-US" sz="800" b="0" i="0" dirty="0">
                <a:solidFill>
                  <a:srgbClr val="4A4A4A"/>
                </a:solidFill>
                <a:effectLst/>
                <a:latin typeface="adobe-clean"/>
              </a:rPr>
              <a:t>        "slot-03": "$entity3.id",</a:t>
            </a:r>
          </a:p>
          <a:p>
            <a:pPr algn="l"/>
            <a:r>
              <a:rPr lang="en-US" sz="800" b="0" i="0" dirty="0">
                <a:solidFill>
                  <a:srgbClr val="4A4A4A"/>
                </a:solidFill>
                <a:effectLst/>
                <a:latin typeface="adobe-clean"/>
              </a:rPr>
              <a:t>        "slot-04": "$entity4.id",</a:t>
            </a:r>
          </a:p>
          <a:p>
            <a:pPr algn="l"/>
            <a:r>
              <a:rPr lang="en-US" sz="800" b="0" i="0" dirty="0">
                <a:solidFill>
                  <a:srgbClr val="4A4A4A"/>
                </a:solidFill>
                <a:effectLst/>
                <a:latin typeface="adobe-clean"/>
              </a:rPr>
              <a:t>        "slot-05": "$entity5.id",</a:t>
            </a:r>
          </a:p>
          <a:p>
            <a:pPr algn="l"/>
            <a:r>
              <a:rPr lang="en-US" sz="800" b="0" i="0" dirty="0">
                <a:solidFill>
                  <a:srgbClr val="4A4A4A"/>
                </a:solidFill>
                <a:effectLst/>
                <a:latin typeface="adobe-clean"/>
              </a:rPr>
              <a:t>        "slot-06": "$entity6.id",</a:t>
            </a:r>
          </a:p>
          <a:p>
            <a:pPr algn="l"/>
            <a:r>
              <a:rPr lang="en-US" sz="800" b="0" i="0" dirty="0">
                <a:solidFill>
                  <a:srgbClr val="4A4A4A"/>
                </a:solidFill>
                <a:effectLst/>
                <a:latin typeface="adobe-clean"/>
              </a:rPr>
              <a:t>        "slot-07": "$entity7.id",</a:t>
            </a:r>
          </a:p>
          <a:p>
            <a:pPr algn="l"/>
            <a:r>
              <a:rPr lang="en-US" sz="800" b="0" i="0" dirty="0">
                <a:solidFill>
                  <a:srgbClr val="4A4A4A"/>
                </a:solidFill>
                <a:effectLst/>
                <a:latin typeface="adobe-clean"/>
              </a:rPr>
              <a:t>        "slot-08": "$entity8.id",</a:t>
            </a:r>
          </a:p>
          <a:p>
            <a:pPr algn="l"/>
            <a:r>
              <a:rPr lang="en-US" sz="800" b="0" i="0" dirty="0">
                <a:solidFill>
                  <a:srgbClr val="4A4A4A"/>
                </a:solidFill>
                <a:effectLst/>
                <a:latin typeface="adobe-clean"/>
              </a:rPr>
              <a:t>        "slot-09": "$entity9.id",</a:t>
            </a:r>
          </a:p>
          <a:p>
            <a:pPr algn="l"/>
            <a:r>
              <a:rPr lang="en-US" sz="800" b="0" i="0" dirty="0">
                <a:solidFill>
                  <a:srgbClr val="4A4A4A"/>
                </a:solidFill>
                <a:effectLst/>
                <a:latin typeface="adobe-clean"/>
              </a:rPr>
              <a:t>        "slot-10": "$entity10.id"</a:t>
            </a:r>
          </a:p>
          <a:p>
            <a:pPr algn="l"/>
            <a:r>
              <a:rPr lang="en-US" sz="800" b="0" i="0" dirty="0">
                <a:solidFill>
                  <a:srgbClr val="4A4A4A"/>
                </a:solidFill>
                <a:effectLst/>
                <a:latin typeface="adobe-clean"/>
              </a:rPr>
              <a:t>      }</a:t>
            </a:r>
          </a:p>
          <a:p>
            <a:pPr algn="l"/>
            <a:r>
              <a:rPr lang="en-US" sz="800" b="0" i="0" dirty="0">
                <a:solidFill>
                  <a:srgbClr val="4A4A4A"/>
                </a:solidFill>
                <a:effectLst/>
                <a:latin typeface="adobe-clean"/>
              </a:rPr>
              <a:t>    }</a:t>
            </a:r>
          </a:p>
          <a:p>
            <a:pPr algn="l"/>
            <a:endParaRPr lang="en-IN" sz="800" b="1" i="0" dirty="0">
              <a:solidFill>
                <a:srgbClr val="4A4A4A"/>
              </a:solidFill>
              <a:effectLst/>
              <a:latin typeface="var(--mod-heading-sans-serif-font-family, var(--spectrum-heading-sans-serif-font-family))"/>
            </a:endParaRPr>
          </a:p>
          <a:p>
            <a:pPr algn="l"/>
            <a:endParaRPr lang="en-IN" sz="800" b="1" i="0" dirty="0">
              <a:solidFill>
                <a:srgbClr val="4A4A4A"/>
              </a:solidFill>
              <a:effectLst/>
              <a:latin typeface="var(--mod-heading-sans-serif-font-family, var(--spectrum-heading-sans-serif-font-family))"/>
            </a:endParaRPr>
          </a:p>
        </p:txBody>
      </p:sp>
    </p:spTree>
    <p:extLst>
      <p:ext uri="{BB962C8B-B14F-4D97-AF65-F5344CB8AC3E}">
        <p14:creationId xmlns:p14="http://schemas.microsoft.com/office/powerpoint/2010/main" val="203406706"/>
      </p:ext>
    </p:extLst>
  </p:cSld>
  <p:clrMapOvr>
    <a:overrideClrMapping bg1="lt1" tx1="dk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1452282" y="0"/>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Spectrum of Automation in Target Activities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3" name="Picture 2">
            <a:extLst>
              <a:ext uri="{FF2B5EF4-FFF2-40B4-BE49-F238E27FC236}">
                <a16:creationId xmlns:a16="http://schemas.microsoft.com/office/drawing/2014/main" id="{42947774-F122-947F-BA6A-3E801DD84A9C}"/>
              </a:ext>
            </a:extLst>
          </p:cNvPr>
          <p:cNvPicPr>
            <a:picLocks noChangeAspect="1"/>
          </p:cNvPicPr>
          <p:nvPr/>
        </p:nvPicPr>
        <p:blipFill>
          <a:blip r:embed="rId5"/>
          <a:stretch>
            <a:fillRect/>
          </a:stretch>
        </p:blipFill>
        <p:spPr>
          <a:xfrm>
            <a:off x="998924" y="868531"/>
            <a:ext cx="6678825" cy="3392196"/>
          </a:xfrm>
          <a:prstGeom prst="rect">
            <a:avLst/>
          </a:prstGeom>
        </p:spPr>
      </p:pic>
    </p:spTree>
    <p:extLst>
      <p:ext uri="{BB962C8B-B14F-4D97-AF65-F5344CB8AC3E}">
        <p14:creationId xmlns:p14="http://schemas.microsoft.com/office/powerpoint/2010/main" val="3983999843"/>
      </p:ext>
    </p:extLst>
  </p:cSld>
  <p:clrMapOvr>
    <a:overrideClrMapping bg1="lt1" tx1="dk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258030" y="-4511"/>
            <a:ext cx="243583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Activity Collisions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CAAC2FA7-6004-236A-EA7C-5ADCC3773ECF}"/>
              </a:ext>
            </a:extLst>
          </p:cNvPr>
          <p:cNvSpPr txBox="1"/>
          <p:nvPr/>
        </p:nvSpPr>
        <p:spPr>
          <a:xfrm>
            <a:off x="38419" y="490034"/>
            <a:ext cx="8875059" cy="3693319"/>
          </a:xfrm>
          <a:prstGeom prst="rect">
            <a:avLst/>
          </a:prstGeom>
          <a:noFill/>
        </p:spPr>
        <p:txBody>
          <a:bodyPr wrap="square">
            <a:spAutoFit/>
          </a:bodyPr>
          <a:lstStyle/>
          <a:p>
            <a:r>
              <a:rPr lang="en-US" dirty="0"/>
              <a:t>Activity Collisions occur when you design one or more activities so they share the same activity URL. The Collisions tab shows potential collisions, listing the URL and </a:t>
            </a:r>
            <a:r>
              <a:rPr lang="en-US" dirty="0" err="1"/>
              <a:t>mbox</a:t>
            </a:r>
            <a:r>
              <a:rPr lang="en-US" dirty="0"/>
              <a:t>(es) where the collisions may occur. Note that while it lists the audience as reference, it does not actually evaluate audiences to definitively determine if there is a conflict—that task falls to you. </a:t>
            </a:r>
          </a:p>
          <a:p>
            <a:endParaRPr lang="en-US" dirty="0"/>
          </a:p>
          <a:p>
            <a:r>
              <a:rPr lang="en-US" dirty="0"/>
              <a:t>Adobe Target evaluates activity collisions based on the main activity URL specified in the VEC. </a:t>
            </a:r>
          </a:p>
          <a:p>
            <a:endParaRPr lang="en-US" dirty="0"/>
          </a:p>
          <a:p>
            <a:r>
              <a:rPr lang="en-US" dirty="0"/>
              <a:t>When assessing activity collisions, users may: </a:t>
            </a:r>
          </a:p>
          <a:p>
            <a:r>
              <a:rPr lang="en-US" dirty="0"/>
              <a:t>• Evaluate the Status, Audience, and Priority to determine the likelihood of a collision. • Adjust the Status, Audience, or Priority to prevent collisions. </a:t>
            </a:r>
          </a:p>
          <a:p>
            <a:r>
              <a:rPr lang="en-US" dirty="0"/>
              <a:t>• Use additional tools to quantify the initial results shown in the Collisions view</a:t>
            </a:r>
            <a:endParaRPr lang="en-IN" dirty="0"/>
          </a:p>
        </p:txBody>
      </p:sp>
    </p:spTree>
    <p:extLst>
      <p:ext uri="{BB962C8B-B14F-4D97-AF65-F5344CB8AC3E}">
        <p14:creationId xmlns:p14="http://schemas.microsoft.com/office/powerpoint/2010/main" val="1206861673"/>
      </p:ext>
    </p:extLst>
  </p:cSld>
  <p:clrMapOvr>
    <a:overrideClrMapping bg1="lt1" tx1="dk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528047" y="-27694"/>
            <a:ext cx="477946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Activity Priorities &amp; Conflict Resolution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CAAC2FA7-6004-236A-EA7C-5ADCC3773ECF}"/>
              </a:ext>
            </a:extLst>
          </p:cNvPr>
          <p:cNvSpPr txBox="1"/>
          <p:nvPr/>
        </p:nvSpPr>
        <p:spPr>
          <a:xfrm>
            <a:off x="38419" y="490034"/>
            <a:ext cx="8875059" cy="3693319"/>
          </a:xfrm>
          <a:prstGeom prst="rect">
            <a:avLst/>
          </a:prstGeom>
          <a:noFill/>
        </p:spPr>
        <p:txBody>
          <a:bodyPr wrap="square">
            <a:spAutoFit/>
          </a:bodyPr>
          <a:lstStyle/>
          <a:p>
            <a:r>
              <a:rPr lang="en-US" dirty="0"/>
              <a:t>When the conflicting activities were all created in the VEC</a:t>
            </a:r>
          </a:p>
          <a:p>
            <a:endParaRPr lang="en-US" dirty="0"/>
          </a:p>
          <a:p>
            <a:r>
              <a:rPr lang="en-US" dirty="0"/>
              <a:t>1. Target determines all the activities for which the visitor qualifies. </a:t>
            </a:r>
          </a:p>
          <a:p>
            <a:r>
              <a:rPr lang="en-US" dirty="0"/>
              <a:t>2. Content for matching activities and experiences is returned. </a:t>
            </a:r>
          </a:p>
          <a:p>
            <a:pPr marL="342900" indent="-342900">
              <a:buAutoNum type="alphaLcPeriod"/>
            </a:pPr>
            <a:r>
              <a:rPr lang="en-US" dirty="0"/>
              <a:t>If the content across all activities references different areas of the page, all content is returned into those different areas. </a:t>
            </a:r>
          </a:p>
          <a:p>
            <a:pPr marL="342900" indent="-342900">
              <a:buAutoNum type="alphaLcPeriod"/>
            </a:pPr>
            <a:r>
              <a:rPr lang="en-US" dirty="0"/>
              <a:t>If any content across the activities references the same area of the page, the highest priority activity content is returned. </a:t>
            </a:r>
          </a:p>
          <a:p>
            <a:pPr marL="342900" indent="-342900">
              <a:buAutoNum type="alphaLcPeriod"/>
            </a:pPr>
            <a:r>
              <a:rPr lang="en-US" dirty="0"/>
              <a:t>If any content across the activities references the same area of the page and multiple activities share the same priority level, the following tie breakers are applied: </a:t>
            </a:r>
          </a:p>
          <a:p>
            <a:pPr marL="400050" indent="-400050">
              <a:buAutoNum type="romanLcPeriod"/>
            </a:pPr>
            <a:r>
              <a:rPr lang="en-US" dirty="0"/>
              <a:t>If only one activity has audience targeting, that activity is displayed. </a:t>
            </a:r>
          </a:p>
          <a:p>
            <a:r>
              <a:rPr lang="en-US" dirty="0"/>
              <a:t>ii.    If all or none have targeting, then the most-recently activated activity is displayed</a:t>
            </a:r>
            <a:endParaRPr lang="en-IN" dirty="0"/>
          </a:p>
        </p:txBody>
      </p:sp>
    </p:spTree>
    <p:extLst>
      <p:ext uri="{BB962C8B-B14F-4D97-AF65-F5344CB8AC3E}">
        <p14:creationId xmlns:p14="http://schemas.microsoft.com/office/powerpoint/2010/main" val="2061393721"/>
      </p:ext>
    </p:extLst>
  </p:cSld>
  <p:clrMapOvr>
    <a:overrideClrMapping bg1="lt1" tx1="dk1" bg2="dk2" tx2="lt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1655" y="598635"/>
            <a:ext cx="3406333" cy="156963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Priority may be set at the account level to have 1000 values, as shown here, or it may use three values of Low, Medium, and High</a:t>
            </a:r>
            <a:endParaRPr kumimoji="0" sz="1800" b="0" i="0" u="none" strike="noStrike" kern="1200" cap="none" spc="0" normalizeH="0" baseline="0" noProof="0" dirty="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528047" y="-27694"/>
            <a:ext cx="477946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Activity Priorities &amp; Conflict Resolution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5" name="Picture 4">
            <a:extLst>
              <a:ext uri="{FF2B5EF4-FFF2-40B4-BE49-F238E27FC236}">
                <a16:creationId xmlns:a16="http://schemas.microsoft.com/office/drawing/2014/main" id="{83108AD5-F47E-AC16-221A-717B7CD454B1}"/>
              </a:ext>
            </a:extLst>
          </p:cNvPr>
          <p:cNvPicPr>
            <a:picLocks noChangeAspect="1"/>
          </p:cNvPicPr>
          <p:nvPr/>
        </p:nvPicPr>
        <p:blipFill>
          <a:blip r:embed="rId5"/>
          <a:stretch>
            <a:fillRect/>
          </a:stretch>
        </p:blipFill>
        <p:spPr>
          <a:xfrm>
            <a:off x="3519938" y="654201"/>
            <a:ext cx="4200525" cy="1219200"/>
          </a:xfrm>
          <a:prstGeom prst="rect">
            <a:avLst/>
          </a:prstGeom>
        </p:spPr>
      </p:pic>
      <p:sp>
        <p:nvSpPr>
          <p:cNvPr id="11" name="TextBox 10">
            <a:extLst>
              <a:ext uri="{FF2B5EF4-FFF2-40B4-BE49-F238E27FC236}">
                <a16:creationId xmlns:a16="http://schemas.microsoft.com/office/drawing/2014/main" id="{D9297E67-D07F-8609-1294-75650F680143}"/>
              </a:ext>
            </a:extLst>
          </p:cNvPr>
          <p:cNvSpPr txBox="1"/>
          <p:nvPr/>
        </p:nvSpPr>
        <p:spPr>
          <a:xfrm>
            <a:off x="0" y="2168265"/>
            <a:ext cx="3135086" cy="2585323"/>
          </a:xfrm>
          <a:prstGeom prst="rect">
            <a:avLst/>
          </a:prstGeom>
          <a:noFill/>
        </p:spPr>
        <p:txBody>
          <a:bodyPr wrap="square">
            <a:spAutoFit/>
          </a:bodyPr>
          <a:lstStyle/>
          <a:p>
            <a:r>
              <a:rPr lang="en-US" dirty="0"/>
              <a:t>In cases where two activities were created in the VEC, and they share only one location in common, the higher priority activity will win control of that single location. The uncontested location will display from the other activity</a:t>
            </a:r>
            <a:endParaRPr lang="en-IN" dirty="0"/>
          </a:p>
        </p:txBody>
      </p:sp>
      <p:pic>
        <p:nvPicPr>
          <p:cNvPr id="13" name="Picture 12">
            <a:extLst>
              <a:ext uri="{FF2B5EF4-FFF2-40B4-BE49-F238E27FC236}">
                <a16:creationId xmlns:a16="http://schemas.microsoft.com/office/drawing/2014/main" id="{6E3A23E0-F930-6A29-A398-D69B17397BA3}"/>
              </a:ext>
            </a:extLst>
          </p:cNvPr>
          <p:cNvPicPr>
            <a:picLocks noChangeAspect="1"/>
          </p:cNvPicPr>
          <p:nvPr/>
        </p:nvPicPr>
        <p:blipFill>
          <a:blip r:embed="rId6"/>
          <a:stretch>
            <a:fillRect/>
          </a:stretch>
        </p:blipFill>
        <p:spPr>
          <a:xfrm>
            <a:off x="3365606" y="2080623"/>
            <a:ext cx="4692543" cy="1910352"/>
          </a:xfrm>
          <a:prstGeom prst="rect">
            <a:avLst/>
          </a:prstGeom>
        </p:spPr>
      </p:pic>
    </p:spTree>
    <p:extLst>
      <p:ext uri="{BB962C8B-B14F-4D97-AF65-F5344CB8AC3E}">
        <p14:creationId xmlns:p14="http://schemas.microsoft.com/office/powerpoint/2010/main" val="2133463165"/>
      </p:ext>
    </p:extLst>
  </p:cSld>
  <p:clrMapOvr>
    <a:overrideClrMapping bg1="lt1" tx1="dk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0" y="372416"/>
            <a:ext cx="9007342" cy="2123628"/>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the conflicting activities were all created in the FEC.</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is the method used to evaluate conflicts in this case: </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dirty="0"/>
              <a:t>Target attempts to match the visitor into the highest priority activity. </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dirty="0"/>
              <a:t>If multiple activities share the same priority level, the following tie breakers are applied: </a:t>
            </a:r>
          </a:p>
          <a:p>
            <a:pPr marL="342900" marR="0" lvl="0" indent="-342900" algn="l" defTabSz="457200" rtl="0" eaLnBrk="1" fontAlgn="auto" latinLnBrk="0" hangingPunct="1">
              <a:lnSpc>
                <a:spcPct val="100000"/>
              </a:lnSpc>
              <a:spcBef>
                <a:spcPts val="0"/>
              </a:spcBef>
              <a:spcAft>
                <a:spcPts val="0"/>
              </a:spcAft>
              <a:buClrTx/>
              <a:buSzTx/>
              <a:buAutoNum type="alphaLcPeriod"/>
              <a:tabLst/>
              <a:defRPr/>
            </a:pPr>
            <a:r>
              <a:rPr lang="en-US" dirty="0"/>
              <a:t>If only one activity has audience targeting, that activity is displayed. </a:t>
            </a:r>
          </a:p>
          <a:p>
            <a:pPr marL="342900" marR="0" lvl="0" indent="-342900" algn="l" defTabSz="457200" rtl="0" eaLnBrk="1" fontAlgn="auto" latinLnBrk="0" hangingPunct="1">
              <a:lnSpc>
                <a:spcPct val="100000"/>
              </a:lnSpc>
              <a:spcBef>
                <a:spcPts val="0"/>
              </a:spcBef>
              <a:spcAft>
                <a:spcPts val="0"/>
              </a:spcAft>
              <a:buClrTx/>
              <a:buSzTx/>
              <a:buAutoNum type="alphaLcPeriod"/>
              <a:tabLst/>
              <a:defRPr/>
            </a:pPr>
            <a:r>
              <a:rPr lang="en-US" dirty="0"/>
              <a:t>If all or none have targeting, then the most-recently activated activity is displayed</a:t>
            </a:r>
            <a:endParaRPr kumimoji="0" sz="1800" b="0" i="0" u="none" strike="noStrike" kern="1200" cap="none" spc="0" normalizeH="0" baseline="0" noProof="0" dirty="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528047" y="-27694"/>
            <a:ext cx="477946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Activity Priorities &amp; Conflict Resolution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3" name="Picture 2">
            <a:extLst>
              <a:ext uri="{FF2B5EF4-FFF2-40B4-BE49-F238E27FC236}">
                <a16:creationId xmlns:a16="http://schemas.microsoft.com/office/drawing/2014/main" id="{C52E7B96-93FA-C3EF-8AA9-9D5BBE9F6F66}"/>
              </a:ext>
            </a:extLst>
          </p:cNvPr>
          <p:cNvPicPr>
            <a:picLocks noChangeAspect="1"/>
          </p:cNvPicPr>
          <p:nvPr/>
        </p:nvPicPr>
        <p:blipFill>
          <a:blip r:embed="rId5"/>
          <a:stretch>
            <a:fillRect/>
          </a:stretch>
        </p:blipFill>
        <p:spPr>
          <a:xfrm>
            <a:off x="1389899" y="2368096"/>
            <a:ext cx="5506847" cy="2402988"/>
          </a:xfrm>
          <a:prstGeom prst="rect">
            <a:avLst/>
          </a:prstGeom>
        </p:spPr>
      </p:pic>
    </p:spTree>
    <p:extLst>
      <p:ext uri="{BB962C8B-B14F-4D97-AF65-F5344CB8AC3E}">
        <p14:creationId xmlns:p14="http://schemas.microsoft.com/office/powerpoint/2010/main" val="2138434298"/>
      </p:ext>
    </p:extLst>
  </p:cSld>
  <p:clrMapOvr>
    <a:overrideClrMapping bg1="lt1" tx1="dk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0" y="372416"/>
            <a:ext cx="9007342" cy="461635"/>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How Are Targeting Percentages Handled Regarding Campaign Priority?</a:t>
            </a:r>
            <a:endParaRPr kumimoji="0" sz="1800" b="0" i="0" u="none" strike="noStrike" kern="1200" cap="none" spc="0" normalizeH="0" baseline="0" noProof="0" dirty="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528047" y="-27694"/>
            <a:ext cx="477946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Activity Priorities &amp; Conflict Resolution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5" name="Picture 4">
            <a:extLst>
              <a:ext uri="{FF2B5EF4-FFF2-40B4-BE49-F238E27FC236}">
                <a16:creationId xmlns:a16="http://schemas.microsoft.com/office/drawing/2014/main" id="{2EEAE18E-A913-51F5-F861-46D7BC2E0C79}"/>
              </a:ext>
            </a:extLst>
          </p:cNvPr>
          <p:cNvPicPr>
            <a:picLocks noChangeAspect="1"/>
          </p:cNvPicPr>
          <p:nvPr/>
        </p:nvPicPr>
        <p:blipFill>
          <a:blip r:embed="rId5"/>
          <a:stretch>
            <a:fillRect/>
          </a:stretch>
        </p:blipFill>
        <p:spPr>
          <a:xfrm>
            <a:off x="76841" y="772526"/>
            <a:ext cx="7786927" cy="3991978"/>
          </a:xfrm>
          <a:prstGeom prst="rect">
            <a:avLst/>
          </a:prstGeom>
        </p:spPr>
      </p:pic>
    </p:spTree>
    <p:extLst>
      <p:ext uri="{BB962C8B-B14F-4D97-AF65-F5344CB8AC3E}">
        <p14:creationId xmlns:p14="http://schemas.microsoft.com/office/powerpoint/2010/main" val="3791351519"/>
      </p:ext>
    </p:extLst>
  </p:cSld>
  <p:clrMapOvr>
    <a:overrideClrMapping bg1="lt1" tx1="dk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0" y="372416"/>
            <a:ext cx="9007342" cy="3508623"/>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1" dirty="0"/>
              <a:t>Tips and Guidelines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4472C4"/>
              </a:solidFill>
              <a:effectLst/>
              <a:uLnTx/>
              <a:uFillTx/>
              <a:latin typeface="Avenir"/>
              <a:ea typeface="Avenir"/>
              <a:cs typeface="Avenir"/>
              <a:sym typeface="Avenir"/>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Try to avoid conflicts: have your activities use distinct pages or distinct areas of the page (distinct selectors) and set priority levels intentionally.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72C4"/>
              </a:solidFill>
              <a:effectLst/>
              <a:uLnTx/>
              <a:uFillTx/>
              <a:latin typeface="Avenir"/>
              <a:ea typeface="Avenir"/>
              <a:cs typeface="Avenir"/>
              <a:sym typeface="Avenir"/>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Set all activities to low priority. Set an exclusive targeting rule on the new pending activities to ensure only you can view the content. Example: URL Parameter testing=true. Once only you can view the content, make the pending activity high priority for the QA period.</a:t>
            </a:r>
            <a:endParaRPr lang="en-US" dirty="0">
              <a:solidFill>
                <a:srgbClr val="4472C4"/>
              </a:solidFill>
              <a:latin typeface="Avenir"/>
              <a:sym typeface="Avenir"/>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472C4"/>
              </a:solidFill>
              <a:effectLst/>
              <a:uLnTx/>
              <a:uFillTx/>
              <a:latin typeface="Avenir"/>
              <a:ea typeface="Avenir"/>
              <a:cs typeface="Avenir"/>
              <a:sym typeface="Avenir"/>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Design your tests to avoid questions of conflict resolution by using activity priority and coordinating across your team.</a:t>
            </a:r>
            <a:endParaRPr kumimoji="0" sz="1800" b="0" i="0" u="none" strike="noStrike" kern="1200" cap="none" spc="0" normalizeH="0" baseline="0" noProof="0" dirty="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528047" y="-27694"/>
            <a:ext cx="477946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Activity Priorities &amp; Conflict Resolution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64356138"/>
      </p:ext>
    </p:extLst>
  </p:cSld>
  <p:clrMapOvr>
    <a:overrideClrMapping bg1="lt1" tx1="dk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Content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7E6600CC-6449-D096-23B5-E125E8F83205}"/>
              </a:ext>
            </a:extLst>
          </p:cNvPr>
          <p:cNvSpPr txBox="1"/>
          <p:nvPr/>
        </p:nvSpPr>
        <p:spPr>
          <a:xfrm>
            <a:off x="154983" y="728420"/>
            <a:ext cx="8741044" cy="646331"/>
          </a:xfrm>
          <a:prstGeom prst="rect">
            <a:avLst/>
          </a:prstGeom>
          <a:noFill/>
        </p:spPr>
        <p:txBody>
          <a:bodyPr wrap="square" rtlCol="0">
            <a:spAutoFit/>
          </a:bodyPr>
          <a:lstStyle/>
          <a:p>
            <a:pPr marL="342900" indent="-342900">
              <a:buAutoNum type="arabicPeriod"/>
            </a:pPr>
            <a:r>
              <a:rPr lang="en-US" dirty="0"/>
              <a:t>FAQs</a:t>
            </a:r>
          </a:p>
          <a:p>
            <a:pPr marL="342900" indent="-342900">
              <a:buAutoNum type="arabicPeriod"/>
            </a:pPr>
            <a:r>
              <a:rPr lang="en-US" dirty="0"/>
              <a:t>Experience Fragments</a:t>
            </a:r>
            <a:endParaRPr lang="en-IN" dirty="0"/>
          </a:p>
        </p:txBody>
      </p:sp>
    </p:spTree>
    <p:extLst>
      <p:ext uri="{BB962C8B-B14F-4D97-AF65-F5344CB8AC3E}">
        <p14:creationId xmlns:p14="http://schemas.microsoft.com/office/powerpoint/2010/main" val="2952129142"/>
      </p:ext>
    </p:extLst>
  </p:cSld>
  <p:clrMapOvr>
    <a:overrideClrMapping bg1="lt1" tx1="dk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Questions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7E6600CC-6449-D096-23B5-E125E8F83205}"/>
              </a:ext>
            </a:extLst>
          </p:cNvPr>
          <p:cNvSpPr txBox="1"/>
          <p:nvPr/>
        </p:nvSpPr>
        <p:spPr>
          <a:xfrm>
            <a:off x="154983" y="728420"/>
            <a:ext cx="8741044" cy="2031325"/>
          </a:xfrm>
          <a:prstGeom prst="rect">
            <a:avLst/>
          </a:prstGeom>
          <a:noFill/>
        </p:spPr>
        <p:txBody>
          <a:bodyPr wrap="square" rtlCol="0">
            <a:spAutoFit/>
          </a:bodyPr>
          <a:lstStyle/>
          <a:p>
            <a:r>
              <a:rPr lang="en-US" b="1" i="0" dirty="0">
                <a:solidFill>
                  <a:srgbClr val="4A4A4A"/>
                </a:solidFill>
                <a:effectLst/>
                <a:latin typeface="var(--mod-heading-sans-serif-font-family, var(--spectrum-heading-sans-serif-font-family))"/>
              </a:rPr>
              <a:t>Which experience displays if a user qualifies for an activity that contains multiple experiences with multiple qualifying audiences?</a:t>
            </a:r>
          </a:p>
          <a:p>
            <a:endParaRPr lang="en-IN" dirty="0"/>
          </a:p>
          <a:p>
            <a:r>
              <a:rPr lang="en-US" b="1" i="0" dirty="0">
                <a:solidFill>
                  <a:srgbClr val="363636"/>
                </a:solidFill>
                <a:effectLst/>
                <a:latin typeface="Adobe Clean"/>
              </a:rPr>
              <a:t>Can I run an activity spanning multiple pages where the page structure is same?</a:t>
            </a:r>
          </a:p>
          <a:p>
            <a:endParaRPr lang="en-US" b="1" dirty="0">
              <a:solidFill>
                <a:srgbClr val="363636"/>
              </a:solidFill>
              <a:latin typeface="Adobe Clean"/>
            </a:endParaRPr>
          </a:p>
          <a:p>
            <a:r>
              <a:rPr lang="en-US" b="1" i="0" dirty="0">
                <a:solidFill>
                  <a:srgbClr val="363636"/>
                </a:solidFill>
                <a:effectLst/>
                <a:latin typeface="Adobe Clean"/>
              </a:rPr>
              <a:t>How can I ensure that once a goal (Primary or Secondary) has been reached, a user never enters the activity again and instead sees a different activity going forward?</a:t>
            </a:r>
            <a:endParaRPr lang="en-IN" dirty="0"/>
          </a:p>
        </p:txBody>
      </p:sp>
    </p:spTree>
    <p:extLst>
      <p:ext uri="{BB962C8B-B14F-4D97-AF65-F5344CB8AC3E}">
        <p14:creationId xmlns:p14="http://schemas.microsoft.com/office/powerpoint/2010/main" val="2648254393"/>
      </p:ext>
    </p:extLst>
  </p:cSld>
  <p:clrMapOvr>
    <a:overrideClrMapping bg1="lt1" tx1="dk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graphicFrame>
        <p:nvGraphicFramePr>
          <p:cNvPr id="5" name="Table 4">
            <a:extLst>
              <a:ext uri="{FF2B5EF4-FFF2-40B4-BE49-F238E27FC236}">
                <a16:creationId xmlns:a16="http://schemas.microsoft.com/office/drawing/2014/main" id="{D7D00F69-860F-B5D3-F99E-6B29900301B3}"/>
              </a:ext>
            </a:extLst>
          </p:cNvPr>
          <p:cNvGraphicFramePr>
            <a:graphicFrameLocks noGrp="1"/>
          </p:cNvGraphicFramePr>
          <p:nvPr/>
        </p:nvGraphicFramePr>
        <p:xfrm>
          <a:off x="310147" y="670275"/>
          <a:ext cx="8490378" cy="3691860"/>
        </p:xfrm>
        <a:graphic>
          <a:graphicData uri="http://schemas.openxmlformats.org/drawingml/2006/table">
            <a:tbl>
              <a:tblPr firstRow="1" bandRow="1">
                <a:tableStyleId>{85BE263C-DBD7-4A20-BB59-AAB30ACAA65A}</a:tableStyleId>
              </a:tblPr>
              <a:tblGrid>
                <a:gridCol w="2343151">
                  <a:extLst>
                    <a:ext uri="{9D8B030D-6E8A-4147-A177-3AD203B41FA5}">
                      <a16:colId xmlns:a16="http://schemas.microsoft.com/office/drawing/2014/main" val="619593941"/>
                    </a:ext>
                  </a:extLst>
                </a:gridCol>
                <a:gridCol w="6147227">
                  <a:extLst>
                    <a:ext uri="{9D8B030D-6E8A-4147-A177-3AD203B41FA5}">
                      <a16:colId xmlns:a16="http://schemas.microsoft.com/office/drawing/2014/main" val="3471917313"/>
                    </a:ext>
                  </a:extLst>
                </a:gridCol>
              </a:tblGrid>
              <a:tr h="521960">
                <a:tc>
                  <a:txBody>
                    <a:bodyPr/>
                    <a:lstStyle/>
                    <a:p>
                      <a:r>
                        <a:rPr lang="en-US" dirty="0"/>
                        <a:t>Activity Type</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3853344836"/>
                  </a:ext>
                </a:extLst>
              </a:tr>
              <a:tr h="521960">
                <a:tc>
                  <a:txBody>
                    <a:bodyPr/>
                    <a:lstStyle/>
                    <a:p>
                      <a:r>
                        <a:rPr lang="en-US" dirty="0"/>
                        <a:t>A/B Test</a:t>
                      </a:r>
                      <a:endParaRPr lang="en-IN" dirty="0"/>
                    </a:p>
                  </a:txBody>
                  <a:tcPr/>
                </a:tc>
                <a:tc>
                  <a:txBody>
                    <a:bodyPr/>
                    <a:lstStyle/>
                    <a:p>
                      <a:r>
                        <a:rPr lang="en-US" sz="1350" b="0" i="0" kern="1200" dirty="0">
                          <a:solidFill>
                            <a:schemeClr val="dk1"/>
                          </a:solidFill>
                          <a:effectLst/>
                          <a:latin typeface="+mn-lt"/>
                          <a:ea typeface="+mn-ea"/>
                          <a:cs typeface="+mn-cs"/>
                        </a:rPr>
                        <a:t>A/B Testing compares two or more versions of your Web site content to see which version best improves your conversions during a pre-specified test period.</a:t>
                      </a:r>
                      <a:endParaRPr lang="en-IN" dirty="0"/>
                    </a:p>
                  </a:txBody>
                  <a:tcPr/>
                </a:tc>
                <a:extLst>
                  <a:ext uri="{0D108BD9-81ED-4DB2-BD59-A6C34878D82A}">
                    <a16:rowId xmlns:a16="http://schemas.microsoft.com/office/drawing/2014/main" val="3165682581"/>
                  </a:ext>
                </a:extLst>
              </a:tr>
              <a:tr h="521960">
                <a:tc>
                  <a:txBody>
                    <a:bodyPr/>
                    <a:lstStyle/>
                    <a:p>
                      <a:r>
                        <a:rPr lang="en-US" dirty="0"/>
                        <a:t>Experience Targeting</a:t>
                      </a:r>
                      <a:endParaRPr lang="en-IN" dirty="0"/>
                    </a:p>
                  </a:txBody>
                  <a:tcPr/>
                </a:tc>
                <a:tc>
                  <a:txBody>
                    <a:bodyPr/>
                    <a:lstStyle/>
                    <a:p>
                      <a:r>
                        <a:rPr lang="en-US" sz="1350" b="0" i="0" kern="1200" dirty="0">
                          <a:solidFill>
                            <a:schemeClr val="dk1"/>
                          </a:solidFill>
                          <a:effectLst/>
                          <a:latin typeface="+mn-lt"/>
                          <a:ea typeface="+mn-ea"/>
                          <a:cs typeface="+mn-cs"/>
                        </a:rPr>
                        <a:t>Experience Targeting (XT) delivers content to a specific audience based on a set of marketer-defined rules and criteria.</a:t>
                      </a:r>
                      <a:endParaRPr lang="en-IN" dirty="0"/>
                    </a:p>
                  </a:txBody>
                  <a:tcPr/>
                </a:tc>
                <a:extLst>
                  <a:ext uri="{0D108BD9-81ED-4DB2-BD59-A6C34878D82A}">
                    <a16:rowId xmlns:a16="http://schemas.microsoft.com/office/drawing/2014/main" val="4142634523"/>
                  </a:ext>
                </a:extLst>
              </a:tr>
              <a:tr h="521960">
                <a:tc>
                  <a:txBody>
                    <a:bodyPr/>
                    <a:lstStyle/>
                    <a:p>
                      <a:r>
                        <a:rPr lang="en-US" dirty="0"/>
                        <a:t>Multivariate Test</a:t>
                      </a:r>
                      <a:endParaRPr lang="en-IN" dirty="0"/>
                    </a:p>
                  </a:txBody>
                  <a:tcPr/>
                </a:tc>
                <a:tc>
                  <a:txBody>
                    <a:bodyPr/>
                    <a:lstStyle/>
                    <a:p>
                      <a:r>
                        <a:rPr lang="en-US" sz="1350" b="0" i="0" kern="1200" dirty="0">
                          <a:solidFill>
                            <a:schemeClr val="dk1"/>
                          </a:solidFill>
                          <a:effectLst/>
                          <a:latin typeface="+mn-lt"/>
                          <a:ea typeface="+mn-ea"/>
                          <a:cs typeface="+mn-cs"/>
                        </a:rPr>
                        <a:t>Multivariate Testing (MVT) compares combinations of offers in elements on a page to determine which combination performs the best for a specific audience, and identifies which element most impacts the activity’s success.</a:t>
                      </a:r>
                      <a:endParaRPr lang="en-IN" dirty="0"/>
                    </a:p>
                  </a:txBody>
                  <a:tcPr/>
                </a:tc>
                <a:extLst>
                  <a:ext uri="{0D108BD9-81ED-4DB2-BD59-A6C34878D82A}">
                    <a16:rowId xmlns:a16="http://schemas.microsoft.com/office/drawing/2014/main" val="1783266968"/>
                  </a:ext>
                </a:extLst>
              </a:tr>
              <a:tr h="52196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Automated Personalization</a:t>
                      </a:r>
                      <a:endParaRPr lang="en-IN" dirty="0"/>
                    </a:p>
                    <a:p>
                      <a:endParaRPr lang="en-IN" dirty="0"/>
                    </a:p>
                  </a:txBody>
                  <a:tcPr/>
                </a:tc>
                <a:tc>
                  <a:txBody>
                    <a:bodyPr/>
                    <a:lstStyle/>
                    <a:p>
                      <a:r>
                        <a:rPr lang="en-US" sz="1350" b="0" i="0" kern="1200" dirty="0">
                          <a:solidFill>
                            <a:schemeClr val="dk1"/>
                          </a:solidFill>
                          <a:effectLst/>
                          <a:latin typeface="+mn-lt"/>
                          <a:ea typeface="+mn-ea"/>
                          <a:cs typeface="+mn-cs"/>
                        </a:rPr>
                        <a:t>Automated Personalization (AP) combines offers or messages, and uses advanced machine learning to match different variations to each visitor based on their individual customer profile</a:t>
                      </a:r>
                      <a:endParaRPr lang="en-IN" dirty="0"/>
                    </a:p>
                  </a:txBody>
                  <a:tcPr/>
                </a:tc>
                <a:extLst>
                  <a:ext uri="{0D108BD9-81ED-4DB2-BD59-A6C34878D82A}">
                    <a16:rowId xmlns:a16="http://schemas.microsoft.com/office/drawing/2014/main" val="3948245604"/>
                  </a:ext>
                </a:extLst>
              </a:tr>
              <a:tr h="521960">
                <a:tc>
                  <a:txBody>
                    <a:bodyPr/>
                    <a:lstStyle/>
                    <a:p>
                      <a:r>
                        <a:rPr lang="en-US" dirty="0"/>
                        <a:t>Recommendations</a:t>
                      </a:r>
                      <a:endParaRPr lang="en-IN" dirty="0"/>
                    </a:p>
                  </a:txBody>
                  <a:tcPr/>
                </a:tc>
                <a:tc>
                  <a:txBody>
                    <a:bodyPr/>
                    <a:lstStyle/>
                    <a:p>
                      <a:r>
                        <a:rPr lang="en-US" sz="1350" b="0" i="0" kern="1200" dirty="0">
                          <a:solidFill>
                            <a:schemeClr val="dk1"/>
                          </a:solidFill>
                          <a:effectLst/>
                          <a:latin typeface="+mn-lt"/>
                          <a:ea typeface="+mn-ea"/>
                          <a:cs typeface="+mn-cs"/>
                        </a:rPr>
                        <a:t>A recommendation determines how a product is suggested to a website user, depending on that user’s activities on the site.</a:t>
                      </a:r>
                      <a:endParaRPr lang="en-IN" dirty="0"/>
                    </a:p>
                  </a:txBody>
                  <a:tcPr/>
                </a:tc>
                <a:extLst>
                  <a:ext uri="{0D108BD9-81ED-4DB2-BD59-A6C34878D82A}">
                    <a16:rowId xmlns:a16="http://schemas.microsoft.com/office/drawing/2014/main" val="3022865043"/>
                  </a:ext>
                </a:extLst>
              </a:tr>
            </a:tbl>
          </a:graphicData>
        </a:graphic>
      </p:graphicFrame>
      <p:sp>
        <p:nvSpPr>
          <p:cNvPr id="4" name="TextBox 3">
            <a:extLst>
              <a:ext uri="{FF2B5EF4-FFF2-40B4-BE49-F238E27FC236}">
                <a16:creationId xmlns:a16="http://schemas.microsoft.com/office/drawing/2014/main" id="{7198FC88-7DF8-E973-07D6-C085A9D2EB11}"/>
              </a:ext>
            </a:extLst>
          </p:cNvPr>
          <p:cNvSpPr txBox="1"/>
          <p:nvPr/>
        </p:nvSpPr>
        <p:spPr>
          <a:xfrm>
            <a:off x="3369449" y="-20082"/>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Types of Activity</a:t>
            </a:r>
          </a:p>
        </p:txBody>
      </p:sp>
    </p:spTree>
    <p:extLst>
      <p:ext uri="{BB962C8B-B14F-4D97-AF65-F5344CB8AC3E}">
        <p14:creationId xmlns:p14="http://schemas.microsoft.com/office/powerpoint/2010/main" val="2865385289"/>
      </p:ext>
    </p:extLst>
  </p:cSld>
  <p:clrMapOvr>
    <a:overrideClrMapping bg1="lt1" tx1="dk1" bg2="dk2" tx2="lt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3" name="Picture 2">
            <a:extLst>
              <a:ext uri="{FF2B5EF4-FFF2-40B4-BE49-F238E27FC236}">
                <a16:creationId xmlns:a16="http://schemas.microsoft.com/office/drawing/2014/main" id="{81CEFD60-EFCB-9DE7-004E-1D1883F85597}"/>
              </a:ext>
            </a:extLst>
          </p:cNvPr>
          <p:cNvPicPr>
            <a:picLocks noChangeAspect="1"/>
          </p:cNvPicPr>
          <p:nvPr/>
        </p:nvPicPr>
        <p:blipFill>
          <a:blip r:embed="rId5"/>
          <a:stretch>
            <a:fillRect/>
          </a:stretch>
        </p:blipFill>
        <p:spPr>
          <a:xfrm>
            <a:off x="809625" y="876300"/>
            <a:ext cx="7524750" cy="3390900"/>
          </a:xfrm>
          <a:prstGeom prst="rect">
            <a:avLst/>
          </a:prstGeom>
        </p:spPr>
      </p:pic>
    </p:spTree>
    <p:extLst>
      <p:ext uri="{BB962C8B-B14F-4D97-AF65-F5344CB8AC3E}">
        <p14:creationId xmlns:p14="http://schemas.microsoft.com/office/powerpoint/2010/main" val="350040519"/>
      </p:ext>
    </p:extLst>
  </p:cSld>
  <p:clrMapOvr>
    <a:overrideClrMapping bg1="lt1" tx1="dk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5" name="Picture 4">
            <a:extLst>
              <a:ext uri="{FF2B5EF4-FFF2-40B4-BE49-F238E27FC236}">
                <a16:creationId xmlns:a16="http://schemas.microsoft.com/office/drawing/2014/main" id="{D935BCF8-D55D-51FE-E9A4-6F8F962DAA0E}"/>
              </a:ext>
            </a:extLst>
          </p:cNvPr>
          <p:cNvPicPr>
            <a:picLocks noChangeAspect="1"/>
          </p:cNvPicPr>
          <p:nvPr/>
        </p:nvPicPr>
        <p:blipFill>
          <a:blip r:embed="rId5"/>
          <a:stretch>
            <a:fillRect/>
          </a:stretch>
        </p:blipFill>
        <p:spPr>
          <a:xfrm>
            <a:off x="480446" y="664195"/>
            <a:ext cx="7950631" cy="4014757"/>
          </a:xfrm>
          <a:prstGeom prst="rect">
            <a:avLst/>
          </a:prstGeom>
        </p:spPr>
      </p:pic>
      <p:sp>
        <p:nvSpPr>
          <p:cNvPr id="6" name="TextBox 5">
            <a:extLst>
              <a:ext uri="{FF2B5EF4-FFF2-40B4-BE49-F238E27FC236}">
                <a16:creationId xmlns:a16="http://schemas.microsoft.com/office/drawing/2014/main" id="{41B895D6-3BC2-1FE6-1A7A-B3E7CFB9B151}"/>
              </a:ext>
            </a:extLst>
          </p:cNvPr>
          <p:cNvSpPr txBox="1"/>
          <p:nvPr/>
        </p:nvSpPr>
        <p:spPr>
          <a:xfrm>
            <a:off x="325465" y="333640"/>
            <a:ext cx="4393768" cy="369332"/>
          </a:xfrm>
          <a:prstGeom prst="rect">
            <a:avLst/>
          </a:prstGeom>
          <a:noFill/>
        </p:spPr>
        <p:txBody>
          <a:bodyPr wrap="square" rtlCol="0">
            <a:spAutoFit/>
          </a:bodyPr>
          <a:lstStyle/>
          <a:p>
            <a:r>
              <a:rPr lang="en-US" dirty="0"/>
              <a:t>Tools&gt;Cloud Services&gt;Adobe Target</a:t>
            </a:r>
            <a:endParaRPr lang="en-IN" dirty="0"/>
          </a:p>
        </p:txBody>
      </p:sp>
    </p:spTree>
    <p:extLst>
      <p:ext uri="{BB962C8B-B14F-4D97-AF65-F5344CB8AC3E}">
        <p14:creationId xmlns:p14="http://schemas.microsoft.com/office/powerpoint/2010/main" val="1941322551"/>
      </p:ext>
    </p:extLst>
  </p:cSld>
  <p:clrMapOvr>
    <a:overrideClrMapping bg1="lt1" tx1="dk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41B895D6-3BC2-1FE6-1A7A-B3E7CFB9B151}"/>
              </a:ext>
            </a:extLst>
          </p:cNvPr>
          <p:cNvSpPr txBox="1"/>
          <p:nvPr/>
        </p:nvSpPr>
        <p:spPr>
          <a:xfrm>
            <a:off x="201478" y="488623"/>
            <a:ext cx="7958379" cy="646331"/>
          </a:xfrm>
          <a:prstGeom prst="rect">
            <a:avLst/>
          </a:prstGeom>
          <a:noFill/>
        </p:spPr>
        <p:txBody>
          <a:bodyPr wrap="square" rtlCol="0">
            <a:spAutoFit/>
          </a:bodyPr>
          <a:lstStyle/>
          <a:p>
            <a:r>
              <a:rPr lang="en-US" dirty="0"/>
              <a:t>- Choose your site browser configuration folder and create new Adobe Target configuration</a:t>
            </a:r>
            <a:endParaRPr lang="en-IN" dirty="0"/>
          </a:p>
        </p:txBody>
      </p:sp>
      <p:pic>
        <p:nvPicPr>
          <p:cNvPr id="3" name="Picture 2">
            <a:extLst>
              <a:ext uri="{FF2B5EF4-FFF2-40B4-BE49-F238E27FC236}">
                <a16:creationId xmlns:a16="http://schemas.microsoft.com/office/drawing/2014/main" id="{F76A389B-AD25-9E28-833C-D855FB4FAB6B}"/>
              </a:ext>
            </a:extLst>
          </p:cNvPr>
          <p:cNvPicPr>
            <a:picLocks noChangeAspect="1"/>
          </p:cNvPicPr>
          <p:nvPr/>
        </p:nvPicPr>
        <p:blipFill>
          <a:blip r:embed="rId5"/>
          <a:stretch>
            <a:fillRect/>
          </a:stretch>
        </p:blipFill>
        <p:spPr>
          <a:xfrm>
            <a:off x="999641" y="1419506"/>
            <a:ext cx="6656522" cy="3235371"/>
          </a:xfrm>
          <a:prstGeom prst="rect">
            <a:avLst/>
          </a:prstGeom>
        </p:spPr>
      </p:pic>
    </p:spTree>
    <p:extLst>
      <p:ext uri="{BB962C8B-B14F-4D97-AF65-F5344CB8AC3E}">
        <p14:creationId xmlns:p14="http://schemas.microsoft.com/office/powerpoint/2010/main" val="4183162597"/>
      </p:ext>
    </p:extLst>
  </p:cSld>
  <p:clrMapOvr>
    <a:overrideClrMapping bg1="lt1" tx1="dk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41B895D6-3BC2-1FE6-1A7A-B3E7CFB9B151}"/>
              </a:ext>
            </a:extLst>
          </p:cNvPr>
          <p:cNvSpPr txBox="1"/>
          <p:nvPr/>
        </p:nvSpPr>
        <p:spPr>
          <a:xfrm>
            <a:off x="201478" y="488623"/>
            <a:ext cx="8245098" cy="1200329"/>
          </a:xfrm>
          <a:prstGeom prst="rect">
            <a:avLst/>
          </a:prstGeom>
          <a:noFill/>
        </p:spPr>
        <p:txBody>
          <a:bodyPr wrap="square" rtlCol="0">
            <a:spAutoFit/>
          </a:bodyPr>
          <a:lstStyle/>
          <a:p>
            <a:r>
              <a:rPr lang="en-US" dirty="0"/>
              <a:t>IMS Configurations:</a:t>
            </a:r>
          </a:p>
          <a:p>
            <a:endParaRPr lang="en-US" dirty="0"/>
          </a:p>
          <a:p>
            <a:r>
              <a:rPr lang="en-US" dirty="0"/>
              <a:t>- Tools&gt;Security&gt;Adobe IMS Configuration&gt;Create</a:t>
            </a:r>
          </a:p>
          <a:p>
            <a:endParaRPr lang="en-IN" dirty="0"/>
          </a:p>
        </p:txBody>
      </p:sp>
      <p:pic>
        <p:nvPicPr>
          <p:cNvPr id="5" name="Picture 4">
            <a:extLst>
              <a:ext uri="{FF2B5EF4-FFF2-40B4-BE49-F238E27FC236}">
                <a16:creationId xmlns:a16="http://schemas.microsoft.com/office/drawing/2014/main" id="{FF603E83-A860-4F27-C2FE-683AB00786F6}"/>
              </a:ext>
            </a:extLst>
          </p:cNvPr>
          <p:cNvPicPr>
            <a:picLocks noChangeAspect="1"/>
          </p:cNvPicPr>
          <p:nvPr/>
        </p:nvPicPr>
        <p:blipFill>
          <a:blip r:embed="rId5"/>
          <a:stretch>
            <a:fillRect/>
          </a:stretch>
        </p:blipFill>
        <p:spPr>
          <a:xfrm>
            <a:off x="131219" y="1526583"/>
            <a:ext cx="4404316" cy="2477428"/>
          </a:xfrm>
          <a:prstGeom prst="rect">
            <a:avLst/>
          </a:prstGeom>
        </p:spPr>
      </p:pic>
      <p:pic>
        <p:nvPicPr>
          <p:cNvPr id="8" name="Picture 7">
            <a:extLst>
              <a:ext uri="{FF2B5EF4-FFF2-40B4-BE49-F238E27FC236}">
                <a16:creationId xmlns:a16="http://schemas.microsoft.com/office/drawing/2014/main" id="{708712D2-057F-26D7-1564-C191706A10AB}"/>
              </a:ext>
            </a:extLst>
          </p:cNvPr>
          <p:cNvPicPr>
            <a:picLocks noChangeAspect="1"/>
          </p:cNvPicPr>
          <p:nvPr/>
        </p:nvPicPr>
        <p:blipFill>
          <a:blip r:embed="rId6"/>
          <a:stretch>
            <a:fillRect/>
          </a:stretch>
        </p:blipFill>
        <p:spPr>
          <a:xfrm>
            <a:off x="4714836" y="2353442"/>
            <a:ext cx="4297945" cy="2138766"/>
          </a:xfrm>
          <a:prstGeom prst="rect">
            <a:avLst/>
          </a:prstGeom>
        </p:spPr>
      </p:pic>
    </p:spTree>
    <p:extLst>
      <p:ext uri="{BB962C8B-B14F-4D97-AF65-F5344CB8AC3E}">
        <p14:creationId xmlns:p14="http://schemas.microsoft.com/office/powerpoint/2010/main" val="2585452438"/>
      </p:ext>
    </p:extLst>
  </p:cSld>
  <p:clrMapOvr>
    <a:overrideClrMapping bg1="lt1" tx1="dk1" bg2="dk2" tx2="lt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41B895D6-3BC2-1FE6-1A7A-B3E7CFB9B151}"/>
              </a:ext>
            </a:extLst>
          </p:cNvPr>
          <p:cNvSpPr txBox="1"/>
          <p:nvPr/>
        </p:nvSpPr>
        <p:spPr>
          <a:xfrm>
            <a:off x="201477" y="488623"/>
            <a:ext cx="8841783" cy="2031325"/>
          </a:xfrm>
          <a:prstGeom prst="rect">
            <a:avLst/>
          </a:prstGeom>
          <a:noFill/>
        </p:spPr>
        <p:txBody>
          <a:bodyPr wrap="square" rtlCol="0">
            <a:spAutoFit/>
          </a:bodyPr>
          <a:lstStyle/>
          <a:p>
            <a:r>
              <a:rPr lang="en-US" dirty="0"/>
              <a:t>- In another tab, go to Adobe IO and create a new project for Adobe Target APIs.</a:t>
            </a:r>
          </a:p>
          <a:p>
            <a:endParaRPr lang="en-US" dirty="0"/>
          </a:p>
          <a:p>
            <a:r>
              <a:rPr lang="en-US" dirty="0"/>
              <a:t>- Upload Public key for IMS configuration</a:t>
            </a:r>
          </a:p>
          <a:p>
            <a:endParaRPr lang="en-US" dirty="0"/>
          </a:p>
          <a:p>
            <a:r>
              <a:rPr lang="en-US" dirty="0"/>
              <a:t>- Select profile for access and save configuration</a:t>
            </a:r>
          </a:p>
          <a:p>
            <a:endParaRPr lang="en-US" dirty="0"/>
          </a:p>
          <a:p>
            <a:endParaRPr lang="en-IN" dirty="0"/>
          </a:p>
        </p:txBody>
      </p:sp>
      <p:pic>
        <p:nvPicPr>
          <p:cNvPr id="3" name="Picture 2">
            <a:extLst>
              <a:ext uri="{FF2B5EF4-FFF2-40B4-BE49-F238E27FC236}">
                <a16:creationId xmlns:a16="http://schemas.microsoft.com/office/drawing/2014/main" id="{DB62F29D-CFB1-12FD-243B-625F0F367D22}"/>
              </a:ext>
            </a:extLst>
          </p:cNvPr>
          <p:cNvPicPr>
            <a:picLocks noChangeAspect="1"/>
          </p:cNvPicPr>
          <p:nvPr/>
        </p:nvPicPr>
        <p:blipFill>
          <a:blip r:embed="rId5"/>
          <a:stretch>
            <a:fillRect/>
          </a:stretch>
        </p:blipFill>
        <p:spPr>
          <a:xfrm>
            <a:off x="774915" y="1992066"/>
            <a:ext cx="5289750" cy="2662811"/>
          </a:xfrm>
          <a:prstGeom prst="rect">
            <a:avLst/>
          </a:prstGeom>
        </p:spPr>
      </p:pic>
    </p:spTree>
    <p:extLst>
      <p:ext uri="{BB962C8B-B14F-4D97-AF65-F5344CB8AC3E}">
        <p14:creationId xmlns:p14="http://schemas.microsoft.com/office/powerpoint/2010/main" val="4192134083"/>
      </p:ext>
    </p:extLst>
  </p:cSld>
  <p:clrMapOvr>
    <a:overrideClrMapping bg1="lt1" tx1="dk1" bg2="dk2" tx2="lt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41B895D6-3BC2-1FE6-1A7A-B3E7CFB9B151}"/>
              </a:ext>
            </a:extLst>
          </p:cNvPr>
          <p:cNvSpPr txBox="1"/>
          <p:nvPr/>
        </p:nvSpPr>
        <p:spPr>
          <a:xfrm>
            <a:off x="201478" y="488623"/>
            <a:ext cx="8245098" cy="2308324"/>
          </a:xfrm>
          <a:prstGeom prst="rect">
            <a:avLst/>
          </a:prstGeom>
          <a:noFill/>
        </p:spPr>
        <p:txBody>
          <a:bodyPr wrap="square" rtlCol="0">
            <a:spAutoFit/>
          </a:bodyPr>
          <a:lstStyle/>
          <a:p>
            <a:endParaRPr lang="en-US" dirty="0"/>
          </a:p>
          <a:p>
            <a:r>
              <a:rPr lang="en-IN" dirty="0"/>
              <a:t>- Go back to IMS Configurations, click on next and paste client ID as API key and client secret. Give a name to the configuration.</a:t>
            </a:r>
          </a:p>
          <a:p>
            <a:endParaRPr lang="en-IN" dirty="0"/>
          </a:p>
          <a:p>
            <a:r>
              <a:rPr lang="en-IN" dirty="0"/>
              <a:t>- For JWT payload and authorization server details, go back to IO and go to JWT section</a:t>
            </a:r>
          </a:p>
          <a:p>
            <a:endParaRPr lang="en-IN" dirty="0"/>
          </a:p>
          <a:p>
            <a:endParaRPr lang="en-IN" dirty="0"/>
          </a:p>
        </p:txBody>
      </p:sp>
      <p:pic>
        <p:nvPicPr>
          <p:cNvPr id="5" name="Picture 4">
            <a:extLst>
              <a:ext uri="{FF2B5EF4-FFF2-40B4-BE49-F238E27FC236}">
                <a16:creationId xmlns:a16="http://schemas.microsoft.com/office/drawing/2014/main" id="{FCEC579B-8668-7E49-32E7-B74FDCB4825E}"/>
              </a:ext>
            </a:extLst>
          </p:cNvPr>
          <p:cNvPicPr>
            <a:picLocks noChangeAspect="1"/>
          </p:cNvPicPr>
          <p:nvPr/>
        </p:nvPicPr>
        <p:blipFill>
          <a:blip r:embed="rId5"/>
          <a:stretch>
            <a:fillRect/>
          </a:stretch>
        </p:blipFill>
        <p:spPr>
          <a:xfrm>
            <a:off x="1844298" y="1888781"/>
            <a:ext cx="5734373" cy="2910561"/>
          </a:xfrm>
          <a:prstGeom prst="rect">
            <a:avLst/>
          </a:prstGeom>
        </p:spPr>
      </p:pic>
    </p:spTree>
    <p:extLst>
      <p:ext uri="{BB962C8B-B14F-4D97-AF65-F5344CB8AC3E}">
        <p14:creationId xmlns:p14="http://schemas.microsoft.com/office/powerpoint/2010/main" val="239045480"/>
      </p:ext>
    </p:extLst>
  </p:cSld>
  <p:clrMapOvr>
    <a:overrideClrMapping bg1="lt1" tx1="dk1" bg2="dk2" tx2="lt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41B895D6-3BC2-1FE6-1A7A-B3E7CFB9B151}"/>
              </a:ext>
            </a:extLst>
          </p:cNvPr>
          <p:cNvSpPr txBox="1"/>
          <p:nvPr/>
        </p:nvSpPr>
        <p:spPr>
          <a:xfrm>
            <a:off x="201478" y="488623"/>
            <a:ext cx="8245098" cy="923330"/>
          </a:xfrm>
          <a:prstGeom prst="rect">
            <a:avLst/>
          </a:prstGeom>
          <a:noFill/>
        </p:spPr>
        <p:txBody>
          <a:bodyPr wrap="square" rtlCol="0">
            <a:spAutoFit/>
          </a:bodyPr>
          <a:lstStyle/>
          <a:p>
            <a:endParaRPr lang="en-US" dirty="0"/>
          </a:p>
          <a:p>
            <a:endParaRPr lang="en-IN" dirty="0"/>
          </a:p>
          <a:p>
            <a:endParaRPr lang="en-IN" dirty="0"/>
          </a:p>
        </p:txBody>
      </p:sp>
      <p:pic>
        <p:nvPicPr>
          <p:cNvPr id="3" name="Picture 2">
            <a:extLst>
              <a:ext uri="{FF2B5EF4-FFF2-40B4-BE49-F238E27FC236}">
                <a16:creationId xmlns:a16="http://schemas.microsoft.com/office/drawing/2014/main" id="{DD8C071A-E720-9558-E13D-328632F82C65}"/>
              </a:ext>
            </a:extLst>
          </p:cNvPr>
          <p:cNvPicPr>
            <a:picLocks noChangeAspect="1"/>
          </p:cNvPicPr>
          <p:nvPr/>
        </p:nvPicPr>
        <p:blipFill>
          <a:blip r:embed="rId5"/>
          <a:stretch>
            <a:fillRect/>
          </a:stretch>
        </p:blipFill>
        <p:spPr>
          <a:xfrm>
            <a:off x="557939" y="702626"/>
            <a:ext cx="7648414" cy="3738248"/>
          </a:xfrm>
          <a:prstGeom prst="rect">
            <a:avLst/>
          </a:prstGeom>
        </p:spPr>
      </p:pic>
    </p:spTree>
    <p:extLst>
      <p:ext uri="{BB962C8B-B14F-4D97-AF65-F5344CB8AC3E}">
        <p14:creationId xmlns:p14="http://schemas.microsoft.com/office/powerpoint/2010/main" val="2280405934"/>
      </p:ext>
    </p:extLst>
  </p:cSld>
  <p:clrMapOvr>
    <a:overrideClrMapping bg1="lt1" tx1="dk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41B895D6-3BC2-1FE6-1A7A-B3E7CFB9B151}"/>
              </a:ext>
            </a:extLst>
          </p:cNvPr>
          <p:cNvSpPr txBox="1"/>
          <p:nvPr/>
        </p:nvSpPr>
        <p:spPr>
          <a:xfrm>
            <a:off x="201478" y="488623"/>
            <a:ext cx="7919634" cy="369332"/>
          </a:xfrm>
          <a:prstGeom prst="rect">
            <a:avLst/>
          </a:prstGeom>
          <a:noFill/>
        </p:spPr>
        <p:txBody>
          <a:bodyPr wrap="square" rtlCol="0">
            <a:spAutoFit/>
          </a:bodyPr>
          <a:lstStyle/>
          <a:p>
            <a:r>
              <a:rPr lang="en-IN" dirty="0"/>
              <a:t>Perform Health Check to receive access token:</a:t>
            </a:r>
          </a:p>
        </p:txBody>
      </p:sp>
      <p:pic>
        <p:nvPicPr>
          <p:cNvPr id="5" name="Picture 4">
            <a:extLst>
              <a:ext uri="{FF2B5EF4-FFF2-40B4-BE49-F238E27FC236}">
                <a16:creationId xmlns:a16="http://schemas.microsoft.com/office/drawing/2014/main" id="{94034F76-483C-D27C-A86A-954300696259}"/>
              </a:ext>
            </a:extLst>
          </p:cNvPr>
          <p:cNvPicPr>
            <a:picLocks noChangeAspect="1"/>
          </p:cNvPicPr>
          <p:nvPr/>
        </p:nvPicPr>
        <p:blipFill>
          <a:blip r:embed="rId5"/>
          <a:stretch>
            <a:fillRect/>
          </a:stretch>
        </p:blipFill>
        <p:spPr>
          <a:xfrm>
            <a:off x="542440" y="1055948"/>
            <a:ext cx="7795647" cy="3598929"/>
          </a:xfrm>
          <a:prstGeom prst="rect">
            <a:avLst/>
          </a:prstGeom>
        </p:spPr>
      </p:pic>
    </p:spTree>
    <p:extLst>
      <p:ext uri="{BB962C8B-B14F-4D97-AF65-F5344CB8AC3E}">
        <p14:creationId xmlns:p14="http://schemas.microsoft.com/office/powerpoint/2010/main" val="2212567255"/>
      </p:ext>
    </p:extLst>
  </p:cSld>
  <p:clrMapOvr>
    <a:overrideClrMapping bg1="lt1" tx1="dk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8" name="Picture 7">
            <a:extLst>
              <a:ext uri="{FF2B5EF4-FFF2-40B4-BE49-F238E27FC236}">
                <a16:creationId xmlns:a16="http://schemas.microsoft.com/office/drawing/2014/main" id="{DD86BF34-E47D-0C90-C7EE-C0188CA716DC}"/>
              </a:ext>
            </a:extLst>
          </p:cNvPr>
          <p:cNvPicPr>
            <a:picLocks noChangeAspect="1"/>
          </p:cNvPicPr>
          <p:nvPr/>
        </p:nvPicPr>
        <p:blipFill>
          <a:blip r:embed="rId5"/>
          <a:stretch>
            <a:fillRect/>
          </a:stretch>
        </p:blipFill>
        <p:spPr>
          <a:xfrm>
            <a:off x="461074" y="521676"/>
            <a:ext cx="8221851" cy="4100147"/>
          </a:xfrm>
          <a:prstGeom prst="rect">
            <a:avLst/>
          </a:prstGeom>
        </p:spPr>
      </p:pic>
    </p:spTree>
    <p:extLst>
      <p:ext uri="{BB962C8B-B14F-4D97-AF65-F5344CB8AC3E}">
        <p14:creationId xmlns:p14="http://schemas.microsoft.com/office/powerpoint/2010/main" val="3645822254"/>
      </p:ext>
    </p:extLst>
  </p:cSld>
  <p:clrMapOvr>
    <a:overrideClrMapping bg1="lt1" tx1="dk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10" name="Picture 9">
            <a:extLst>
              <a:ext uri="{FF2B5EF4-FFF2-40B4-BE49-F238E27FC236}">
                <a16:creationId xmlns:a16="http://schemas.microsoft.com/office/drawing/2014/main" id="{F07F35B7-44CD-5CA8-CF13-9B29C0445D1B}"/>
              </a:ext>
            </a:extLst>
          </p:cNvPr>
          <p:cNvPicPr>
            <a:picLocks noChangeAspect="1"/>
          </p:cNvPicPr>
          <p:nvPr/>
        </p:nvPicPr>
        <p:blipFill>
          <a:blip r:embed="rId5"/>
          <a:stretch>
            <a:fillRect/>
          </a:stretch>
        </p:blipFill>
        <p:spPr>
          <a:xfrm>
            <a:off x="914399" y="678833"/>
            <a:ext cx="6749512" cy="3785834"/>
          </a:xfrm>
          <a:prstGeom prst="rect">
            <a:avLst/>
          </a:prstGeom>
        </p:spPr>
      </p:pic>
    </p:spTree>
    <p:extLst>
      <p:ext uri="{BB962C8B-B14F-4D97-AF65-F5344CB8AC3E}">
        <p14:creationId xmlns:p14="http://schemas.microsoft.com/office/powerpoint/2010/main" val="2428535533"/>
      </p:ext>
    </p:extLst>
  </p:cSld>
  <p:clrMapOvr>
    <a:overrideClrMapping bg1="lt1" tx1="dk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218118" y="-21700"/>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A/b Test</a:t>
            </a:r>
          </a:p>
        </p:txBody>
      </p:sp>
      <p:sp>
        <p:nvSpPr>
          <p:cNvPr id="6" name="TextBox 5">
            <a:extLst>
              <a:ext uri="{FF2B5EF4-FFF2-40B4-BE49-F238E27FC236}">
                <a16:creationId xmlns:a16="http://schemas.microsoft.com/office/drawing/2014/main" id="{4974D274-13C3-8332-2F9D-C98DA44FF5AF}"/>
              </a:ext>
            </a:extLst>
          </p:cNvPr>
          <p:cNvSpPr txBox="1"/>
          <p:nvPr/>
        </p:nvSpPr>
        <p:spPr>
          <a:xfrm>
            <a:off x="142635" y="670275"/>
            <a:ext cx="8563375" cy="646331"/>
          </a:xfrm>
          <a:prstGeom prst="rect">
            <a:avLst/>
          </a:prstGeom>
          <a:noFill/>
        </p:spPr>
        <p:txBody>
          <a:bodyPr wrap="square">
            <a:spAutoFit/>
          </a:bodyPr>
          <a:lstStyle/>
          <a:p>
            <a:r>
              <a:rPr lang="en-US" b="0" i="0" dirty="0">
                <a:solidFill>
                  <a:srgbClr val="222222"/>
                </a:solidFill>
                <a:effectLst/>
                <a:latin typeface="Adobe Clean"/>
              </a:rPr>
              <a:t>A manual A/B Test activity compares two or more versions of your website content to see which version best improves your conversions during a pre-specified test period.</a:t>
            </a:r>
            <a:endParaRPr lang="en-IN" dirty="0"/>
          </a:p>
        </p:txBody>
      </p:sp>
      <p:sp>
        <p:nvSpPr>
          <p:cNvPr id="13" name="TextBox 12">
            <a:extLst>
              <a:ext uri="{FF2B5EF4-FFF2-40B4-BE49-F238E27FC236}">
                <a16:creationId xmlns:a16="http://schemas.microsoft.com/office/drawing/2014/main" id="{D9193173-3FBE-67A9-3A53-D307ED41429E}"/>
              </a:ext>
            </a:extLst>
          </p:cNvPr>
          <p:cNvSpPr txBox="1"/>
          <p:nvPr/>
        </p:nvSpPr>
        <p:spPr>
          <a:xfrm>
            <a:off x="142635" y="1389253"/>
            <a:ext cx="8824631" cy="1200329"/>
          </a:xfrm>
          <a:prstGeom prst="rect">
            <a:avLst/>
          </a:prstGeom>
          <a:noFill/>
        </p:spPr>
        <p:txBody>
          <a:bodyPr wrap="square">
            <a:spAutoFit/>
          </a:bodyPr>
          <a:lstStyle/>
          <a:p>
            <a:r>
              <a:rPr lang="en-US" b="0" i="0" dirty="0">
                <a:solidFill>
                  <a:srgbClr val="222222"/>
                </a:solidFill>
                <a:effectLst/>
                <a:latin typeface="Adobe Clean"/>
              </a:rPr>
              <a:t>A manual A/B Test activity (sometimes referred to as an A/B…N test) compares two or more versions of your Web site content to see which version best lifts your conversions, sales, or other metrics you identify. Use an A/B test to compare changes to your page against your default page design to determine which experience produces the best results.</a:t>
            </a:r>
            <a:endParaRPr lang="en-IN" dirty="0"/>
          </a:p>
        </p:txBody>
      </p:sp>
    </p:spTree>
    <p:extLst>
      <p:ext uri="{BB962C8B-B14F-4D97-AF65-F5344CB8AC3E}">
        <p14:creationId xmlns:p14="http://schemas.microsoft.com/office/powerpoint/2010/main" val="3995931848"/>
      </p:ext>
    </p:extLst>
  </p:cSld>
  <p:clrMapOvr>
    <a:overrideClrMapping bg1="lt1" tx1="dk1" bg2="dk2" tx2="lt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A14236EE-A751-521C-7E46-DB011F86B9CF}"/>
              </a:ext>
            </a:extLst>
          </p:cNvPr>
          <p:cNvPicPr>
            <a:picLocks noChangeAspect="1"/>
          </p:cNvPicPr>
          <p:nvPr/>
        </p:nvPicPr>
        <p:blipFill>
          <a:blip r:embed="rId5"/>
          <a:stretch>
            <a:fillRect/>
          </a:stretch>
        </p:blipFill>
        <p:spPr>
          <a:xfrm>
            <a:off x="1410020" y="599145"/>
            <a:ext cx="7015523" cy="3945210"/>
          </a:xfrm>
          <a:prstGeom prst="rect">
            <a:avLst/>
          </a:prstGeom>
        </p:spPr>
      </p:pic>
    </p:spTree>
    <p:extLst>
      <p:ext uri="{BB962C8B-B14F-4D97-AF65-F5344CB8AC3E}">
        <p14:creationId xmlns:p14="http://schemas.microsoft.com/office/powerpoint/2010/main" val="562769846"/>
      </p:ext>
    </p:extLst>
  </p:cSld>
  <p:clrMapOvr>
    <a:overrideClrMapping bg1="lt1" tx1="dk1" bg2="dk2" tx2="lt2" accent1="accent1" accent2="accent2" accent3="accent3" accent4="accent4" accent5="accent5" accent6="accent6" hlink="hlink" folHlink="folHlink"/>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904564"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Experience Fragments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3" name="Picture 2">
            <a:extLst>
              <a:ext uri="{FF2B5EF4-FFF2-40B4-BE49-F238E27FC236}">
                <a16:creationId xmlns:a16="http://schemas.microsoft.com/office/drawing/2014/main" id="{2CFFB6CE-7645-D4A7-75EE-46D2490E66D7}"/>
              </a:ext>
            </a:extLst>
          </p:cNvPr>
          <p:cNvPicPr>
            <a:picLocks noChangeAspect="1"/>
          </p:cNvPicPr>
          <p:nvPr/>
        </p:nvPicPr>
        <p:blipFill>
          <a:blip r:embed="rId5"/>
          <a:stretch>
            <a:fillRect/>
          </a:stretch>
        </p:blipFill>
        <p:spPr>
          <a:xfrm>
            <a:off x="1177871" y="687270"/>
            <a:ext cx="6440346" cy="3768960"/>
          </a:xfrm>
          <a:prstGeom prst="rect">
            <a:avLst/>
          </a:prstGeom>
        </p:spPr>
      </p:pic>
    </p:spTree>
    <p:extLst>
      <p:ext uri="{BB962C8B-B14F-4D97-AF65-F5344CB8AC3E}">
        <p14:creationId xmlns:p14="http://schemas.microsoft.com/office/powerpoint/2010/main" val="1159009126"/>
      </p:ext>
    </p:extLst>
  </p:cSld>
  <p:clrMapOvr>
    <a:overrideClrMapping bg1="lt1" tx1="dk1" bg2="dk2" tx2="lt2" accent1="accent1" accent2="accent2" accent3="accent3" accent4="accent4" accent5="accent5" accent6="accent6" hlink="hlink" folHlink="folHlink"/>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388043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ea typeface="+mn-ea"/>
                <a:cs typeface="+mn-cs"/>
              </a:rPr>
              <a:t>Regional </a:t>
            </a:r>
            <a:r>
              <a:rPr kumimoji="0" lang="en-US" sz="2000" b="1" i="0" u="none" strike="noStrike" kern="1200" cap="none" spc="0" normalizeH="0" baseline="0" noProof="0" dirty="0" err="1">
                <a:ln>
                  <a:noFill/>
                </a:ln>
                <a:solidFill>
                  <a:schemeClr val="bg1"/>
                </a:solidFill>
                <a:effectLst/>
                <a:uLnTx/>
                <a:uFillTx/>
                <a:latin typeface="Arial"/>
                <a:ea typeface="+mn-ea"/>
                <a:cs typeface="+mn-cs"/>
              </a:rPr>
              <a:t>Mbox</a:t>
            </a:r>
            <a:r>
              <a:rPr kumimoji="0" lang="en-US" sz="2000" b="1" i="0" u="none" strike="noStrike" kern="1200" cap="none" spc="0" normalizeH="0" baseline="0" noProof="0" dirty="0">
                <a:ln>
                  <a:noFill/>
                </a:ln>
                <a:solidFill>
                  <a:schemeClr val="bg1"/>
                </a:solidFill>
                <a:effectLst/>
                <a:uLnTx/>
                <a:uFillTx/>
                <a:latin typeface="Arial"/>
                <a:ea typeface="+mn-ea"/>
                <a:cs typeface="+mn-cs"/>
              </a:rPr>
              <a:t> at.js 1.x</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67D211C-1C50-21C4-FBCB-325B966F3FDC}"/>
              </a:ext>
            </a:extLst>
          </p:cNvPr>
          <p:cNvSpPr txBox="1"/>
          <p:nvPr/>
        </p:nvSpPr>
        <p:spPr>
          <a:xfrm>
            <a:off x="215153" y="448706"/>
            <a:ext cx="7584142" cy="2800767"/>
          </a:xfrm>
          <a:prstGeom prst="rect">
            <a:avLst/>
          </a:prstGeom>
          <a:noFill/>
        </p:spPr>
        <p:txBody>
          <a:bodyPr wrap="square">
            <a:spAutoFit/>
          </a:bodyPr>
          <a:lstStyle/>
          <a:p>
            <a:r>
              <a:rPr lang="en-US" sz="1100" b="0" i="0" dirty="0" err="1">
                <a:solidFill>
                  <a:srgbClr val="010101"/>
                </a:solidFill>
                <a:effectLst/>
                <a:highlight>
                  <a:srgbClr val="FFFFFF"/>
                </a:highlight>
                <a:latin typeface="Lato" panose="020F0502020204030204" pitchFamily="34" charset="0"/>
              </a:rPr>
              <a:t>adobe.target.getOffer</a:t>
            </a:r>
            <a:r>
              <a:rPr lang="en-US" sz="1100" b="0" i="0" dirty="0">
                <a:solidFill>
                  <a:srgbClr val="010101"/>
                </a:solidFill>
                <a:effectLst/>
                <a:highlight>
                  <a:srgbClr val="FFFFFF"/>
                </a:highlight>
                <a:latin typeface="Lato" panose="020F0502020204030204" pitchFamily="34" charset="0"/>
              </a:rPr>
              <a:t>({</a:t>
            </a:r>
          </a:p>
          <a:p>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mbox</a:t>
            </a:r>
            <a:r>
              <a:rPr lang="en-US" sz="1100" b="0" i="0" dirty="0">
                <a:solidFill>
                  <a:srgbClr val="010101"/>
                </a:solidFill>
                <a:effectLst/>
                <a:highlight>
                  <a:srgbClr val="FFFFFF"/>
                </a:highlight>
                <a:latin typeface="Lato" panose="020F0502020204030204" pitchFamily="34" charset="0"/>
              </a:rPr>
              <a:t>": "target-global-</a:t>
            </a:r>
            <a:r>
              <a:rPr lang="en-US" sz="1100" b="0" i="0" dirty="0" err="1">
                <a:solidFill>
                  <a:srgbClr val="010101"/>
                </a:solidFill>
                <a:effectLst/>
                <a:highlight>
                  <a:srgbClr val="FFFFFF"/>
                </a:highlight>
                <a:latin typeface="Lato" panose="020F0502020204030204" pitchFamily="34" charset="0"/>
              </a:rPr>
              <a:t>mbox</a:t>
            </a:r>
            <a:r>
              <a:rPr lang="en-US" sz="1100" b="0" i="0" dirty="0">
                <a:solidFill>
                  <a:srgbClr val="010101"/>
                </a:solidFill>
                <a:effectLst/>
                <a:highlight>
                  <a:srgbClr val="FFFFFF"/>
                </a:highlight>
                <a:latin typeface="Lato" panose="020F0502020204030204" pitchFamily="34" charset="0"/>
              </a:rPr>
              <a:t>",</a:t>
            </a:r>
          </a:p>
          <a:p>
            <a:r>
              <a:rPr lang="en-US" sz="1100" b="0" i="0" dirty="0">
                <a:solidFill>
                  <a:srgbClr val="010101"/>
                </a:solidFill>
                <a:effectLst/>
                <a:highlight>
                  <a:srgbClr val="FFFFFF"/>
                </a:highlight>
                <a:latin typeface="Lato" panose="020F0502020204030204" pitchFamily="34" charset="0"/>
              </a:rPr>
              <a:t>  "params": {</a:t>
            </a:r>
          </a:p>
          <a:p>
            <a:r>
              <a:rPr lang="en-US" sz="1100" b="0" i="0" dirty="0">
                <a:solidFill>
                  <a:srgbClr val="010101"/>
                </a:solidFill>
                <a:effectLst/>
                <a:highlight>
                  <a:srgbClr val="FFFFFF"/>
                </a:highlight>
                <a:latin typeface="Lato" panose="020F0502020204030204" pitchFamily="34" charset="0"/>
              </a:rPr>
              <a:t>     "a": 1,</a:t>
            </a:r>
          </a:p>
          <a:p>
            <a:r>
              <a:rPr lang="en-US" sz="1100" b="0" i="0" dirty="0">
                <a:solidFill>
                  <a:srgbClr val="010101"/>
                </a:solidFill>
                <a:effectLst/>
                <a:highlight>
                  <a:srgbClr val="FFFFFF"/>
                </a:highlight>
                <a:latin typeface="Lato" panose="020F0502020204030204" pitchFamily="34" charset="0"/>
              </a:rPr>
              <a:t>     "b": 2</a:t>
            </a:r>
          </a:p>
          <a:p>
            <a:r>
              <a:rPr lang="en-US" sz="1100" b="0" i="0" dirty="0">
                <a:solidFill>
                  <a:srgbClr val="010101"/>
                </a:solidFill>
                <a:effectLst/>
                <a:highlight>
                  <a:srgbClr val="FFFFFF"/>
                </a:highlight>
                <a:latin typeface="Lato" panose="020F0502020204030204" pitchFamily="34" charset="0"/>
              </a:rPr>
              <a:t>  },</a:t>
            </a:r>
          </a:p>
          <a:p>
            <a:r>
              <a:rPr lang="en-US" sz="1100" b="0" i="0" dirty="0">
                <a:solidFill>
                  <a:srgbClr val="010101"/>
                </a:solidFill>
                <a:effectLst/>
                <a:highlight>
                  <a:srgbClr val="FFFFFF"/>
                </a:highlight>
                <a:latin typeface="Lato" panose="020F0502020204030204" pitchFamily="34" charset="0"/>
              </a:rPr>
              <a:t>  "success": function(offer) {</a:t>
            </a:r>
          </a:p>
          <a:p>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adobe.target.applyOffer</a:t>
            </a:r>
            <a:r>
              <a:rPr lang="en-US" sz="1100" b="0" i="0" dirty="0">
                <a:solidFill>
                  <a:srgbClr val="010101"/>
                </a:solidFill>
                <a:effectLst/>
                <a:highlight>
                  <a:srgbClr val="FFFFFF"/>
                </a:highlight>
                <a:latin typeface="Lato" panose="020F0502020204030204" pitchFamily="34" charset="0"/>
              </a:rPr>
              <a:t>( {</a:t>
            </a:r>
          </a:p>
          <a:p>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mbox</a:t>
            </a:r>
            <a:r>
              <a:rPr lang="en-US" sz="1100" b="0" i="0" dirty="0">
                <a:solidFill>
                  <a:srgbClr val="010101"/>
                </a:solidFill>
                <a:effectLst/>
                <a:highlight>
                  <a:srgbClr val="FFFFFF"/>
                </a:highlight>
                <a:latin typeface="Lato" panose="020F0502020204030204" pitchFamily="34" charset="0"/>
              </a:rPr>
              <a:t>": "target-global-</a:t>
            </a:r>
            <a:r>
              <a:rPr lang="en-US" sz="1100" b="0" i="0" dirty="0" err="1">
                <a:solidFill>
                  <a:srgbClr val="010101"/>
                </a:solidFill>
                <a:effectLst/>
                <a:highlight>
                  <a:srgbClr val="FFFFFF"/>
                </a:highlight>
                <a:latin typeface="Lato" panose="020F0502020204030204" pitchFamily="34" charset="0"/>
              </a:rPr>
              <a:t>mbox</a:t>
            </a:r>
            <a:r>
              <a:rPr lang="en-US" sz="1100" b="0" i="0" dirty="0">
                <a:solidFill>
                  <a:srgbClr val="010101"/>
                </a:solidFill>
                <a:effectLst/>
                <a:highlight>
                  <a:srgbClr val="FFFFFF"/>
                </a:highlight>
                <a:latin typeface="Lato" panose="020F0502020204030204" pitchFamily="34" charset="0"/>
              </a:rPr>
              <a:t>",</a:t>
            </a:r>
          </a:p>
          <a:p>
            <a:r>
              <a:rPr lang="en-US" sz="1100" b="0" i="0" dirty="0">
                <a:solidFill>
                  <a:srgbClr val="010101"/>
                </a:solidFill>
                <a:effectLst/>
                <a:highlight>
                  <a:srgbClr val="FFFFFF"/>
                </a:highlight>
                <a:latin typeface="Lato" panose="020F0502020204030204" pitchFamily="34" charset="0"/>
              </a:rPr>
              <a:t>           "offer": offer</a:t>
            </a:r>
          </a:p>
          <a:p>
            <a:r>
              <a:rPr lang="en-US" sz="1100" b="0" i="0" dirty="0">
                <a:solidFill>
                  <a:srgbClr val="010101"/>
                </a:solidFill>
                <a:effectLst/>
                <a:highlight>
                  <a:srgbClr val="FFFFFF"/>
                </a:highlight>
                <a:latin typeface="Lato" panose="020F0502020204030204" pitchFamily="34" charset="0"/>
              </a:rPr>
              <a:t>        } );</a:t>
            </a:r>
          </a:p>
          <a:p>
            <a:r>
              <a:rPr lang="en-US" sz="1100" b="0" i="0" dirty="0">
                <a:solidFill>
                  <a:srgbClr val="010101"/>
                </a:solidFill>
                <a:effectLst/>
                <a:highlight>
                  <a:srgbClr val="FFFFFF"/>
                </a:highlight>
                <a:latin typeface="Lato" panose="020F0502020204030204" pitchFamily="34" charset="0"/>
              </a:rPr>
              <a:t>  },</a:t>
            </a:r>
          </a:p>
          <a:p>
            <a:r>
              <a:rPr lang="en-US" sz="1100" b="0" i="0" dirty="0">
                <a:solidFill>
                  <a:srgbClr val="010101"/>
                </a:solidFill>
                <a:effectLst/>
                <a:highlight>
                  <a:srgbClr val="FFFFFF"/>
                </a:highlight>
                <a:latin typeface="Lato" panose="020F0502020204030204" pitchFamily="34" charset="0"/>
              </a:rPr>
              <a:t>  "error": function(status, error) {</a:t>
            </a:r>
          </a:p>
          <a:p>
            <a:r>
              <a:rPr lang="en-US" sz="1100" b="0" i="0" dirty="0">
                <a:solidFill>
                  <a:srgbClr val="010101"/>
                </a:solidFill>
                <a:effectLst/>
                <a:highlight>
                  <a:srgbClr val="FFFFFF"/>
                </a:highlight>
                <a:latin typeface="Lato" panose="020F0502020204030204" pitchFamily="34" charset="0"/>
              </a:rPr>
              <a:t>      console.log('Error', status, error);</a:t>
            </a:r>
          </a:p>
          <a:p>
            <a:r>
              <a:rPr lang="en-US" sz="1100" b="0" i="0" dirty="0">
                <a:solidFill>
                  <a:srgbClr val="010101"/>
                </a:solidFill>
                <a:effectLst/>
                <a:highlight>
                  <a:srgbClr val="FFFFFF"/>
                </a:highlight>
                <a:latin typeface="Lato" panose="020F0502020204030204" pitchFamily="34" charset="0"/>
              </a:rPr>
              <a:t>  }</a:t>
            </a:r>
          </a:p>
          <a:p>
            <a:r>
              <a:rPr lang="en-US" sz="1100" b="0" i="0" dirty="0">
                <a:solidFill>
                  <a:srgbClr val="010101"/>
                </a:solidFill>
                <a:effectLst/>
                <a:highlight>
                  <a:srgbClr val="FFFFFF"/>
                </a:highlight>
                <a:latin typeface="Lato" panose="020F0502020204030204" pitchFamily="34" charset="0"/>
              </a:rPr>
              <a:t>});</a:t>
            </a:r>
          </a:p>
        </p:txBody>
      </p:sp>
    </p:spTree>
    <p:extLst>
      <p:ext uri="{BB962C8B-B14F-4D97-AF65-F5344CB8AC3E}">
        <p14:creationId xmlns:p14="http://schemas.microsoft.com/office/powerpoint/2010/main" val="3194210234"/>
      </p:ext>
    </p:extLst>
  </p:cSld>
  <p:clrMapOvr>
    <a:overrideClrMapping bg1="lt1" tx1="dk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388043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ea typeface="+mn-ea"/>
                <a:cs typeface="+mn-cs"/>
              </a:rPr>
              <a:t>Regional </a:t>
            </a:r>
            <a:r>
              <a:rPr kumimoji="0" lang="en-US" sz="2000" b="1" i="0" u="none" strike="noStrike" kern="1200" cap="none" spc="0" normalizeH="0" baseline="0" noProof="0" dirty="0" err="1">
                <a:ln>
                  <a:noFill/>
                </a:ln>
                <a:solidFill>
                  <a:schemeClr val="bg1"/>
                </a:solidFill>
                <a:effectLst/>
                <a:uLnTx/>
                <a:uFillTx/>
                <a:latin typeface="Arial"/>
                <a:ea typeface="+mn-ea"/>
                <a:cs typeface="+mn-cs"/>
              </a:rPr>
              <a:t>Mbox</a:t>
            </a:r>
            <a:r>
              <a:rPr kumimoji="0" lang="en-US" sz="2000" b="1" i="0" u="none" strike="noStrike" kern="1200" cap="none" spc="0" normalizeH="0" baseline="0" noProof="0" dirty="0">
                <a:ln>
                  <a:noFill/>
                </a:ln>
                <a:solidFill>
                  <a:schemeClr val="bg1"/>
                </a:solidFill>
                <a:effectLst/>
                <a:uLnTx/>
                <a:uFillTx/>
                <a:latin typeface="Arial"/>
                <a:ea typeface="+mn-ea"/>
                <a:cs typeface="+mn-cs"/>
              </a:rPr>
              <a:t>- at.js 2.x</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67D211C-1C50-21C4-FBCB-325B966F3FDC}"/>
              </a:ext>
            </a:extLst>
          </p:cNvPr>
          <p:cNvSpPr txBox="1"/>
          <p:nvPr/>
        </p:nvSpPr>
        <p:spPr>
          <a:xfrm>
            <a:off x="215153" y="448706"/>
            <a:ext cx="7584142" cy="4154984"/>
          </a:xfrm>
          <a:prstGeom prst="rect">
            <a:avLst/>
          </a:prstGeom>
          <a:noFill/>
        </p:spPr>
        <p:txBody>
          <a:bodyPr wrap="square">
            <a:spAutoFit/>
          </a:bodyPr>
          <a:lstStyle/>
          <a:p>
            <a:r>
              <a:rPr lang="en-US" sz="1100" b="0" i="0" dirty="0">
                <a:solidFill>
                  <a:srgbClr val="010101"/>
                </a:solidFill>
                <a:effectLst/>
                <a:highlight>
                  <a:srgbClr val="FFFFFF"/>
                </a:highlight>
                <a:latin typeface="Lato" panose="020F0502020204030204" pitchFamily="34" charset="0"/>
              </a:rPr>
              <a:t>&lt;div class="</a:t>
            </a:r>
            <a:r>
              <a:rPr lang="en-US" sz="1100" b="0" i="0" dirty="0" err="1">
                <a:solidFill>
                  <a:srgbClr val="010101"/>
                </a:solidFill>
                <a:effectLst/>
                <a:highlight>
                  <a:srgbClr val="FFFFFF"/>
                </a:highlight>
                <a:latin typeface="Lato" panose="020F0502020204030204" pitchFamily="34" charset="0"/>
              </a:rPr>
              <a:t>mboxDefault</a:t>
            </a:r>
            <a:r>
              <a:rPr lang="en-US" sz="1100" b="0" i="0" dirty="0">
                <a:solidFill>
                  <a:srgbClr val="010101"/>
                </a:solidFill>
                <a:effectLst/>
                <a:highlight>
                  <a:srgbClr val="FFFFFF"/>
                </a:highlight>
                <a:latin typeface="Lato" panose="020F0502020204030204" pitchFamily="34" charset="0"/>
              </a:rPr>
              <a:t>"&gt;</a:t>
            </a:r>
          </a:p>
          <a:p>
            <a:r>
              <a:rPr lang="en-US" sz="1100" b="0" i="0" dirty="0">
                <a:solidFill>
                  <a:srgbClr val="010101"/>
                </a:solidFill>
                <a:effectLst/>
                <a:highlight>
                  <a:srgbClr val="FFFFFF"/>
                </a:highlight>
                <a:latin typeface="Lato" panose="020F0502020204030204" pitchFamily="34" charset="0"/>
              </a:rPr>
              <a:t>  default content to replace by offer</a:t>
            </a:r>
          </a:p>
          <a:p>
            <a:r>
              <a:rPr lang="en-US" sz="1100" b="0" i="0" dirty="0">
                <a:solidFill>
                  <a:srgbClr val="010101"/>
                </a:solidFill>
                <a:effectLst/>
                <a:highlight>
                  <a:srgbClr val="FFFFFF"/>
                </a:highlight>
                <a:latin typeface="Lato" panose="020F0502020204030204" pitchFamily="34" charset="0"/>
              </a:rPr>
              <a:t>&lt;/div&gt;</a:t>
            </a:r>
          </a:p>
          <a:p>
            <a:r>
              <a:rPr lang="en-US" sz="1100" b="0" i="0" dirty="0">
                <a:solidFill>
                  <a:srgbClr val="010101"/>
                </a:solidFill>
                <a:effectLst/>
                <a:highlight>
                  <a:srgbClr val="FFFFFF"/>
                </a:highlight>
                <a:latin typeface="Lato" panose="020F0502020204030204" pitchFamily="34" charset="0"/>
              </a:rPr>
              <a:t>&lt;script&gt;</a:t>
            </a:r>
          </a:p>
          <a:p>
            <a:r>
              <a:rPr lang="en-US" sz="1100" b="0" i="0" dirty="0">
                <a:solidFill>
                  <a:srgbClr val="010101"/>
                </a:solidFill>
                <a:effectLst/>
                <a:highlight>
                  <a:srgbClr val="FFFFFF"/>
                </a:highlight>
                <a:latin typeface="Lato" panose="020F0502020204030204" pitchFamily="34" charset="0"/>
              </a:rPr>
              <a:t>  var </a:t>
            </a:r>
            <a:r>
              <a:rPr lang="en-US" sz="1100" b="0" i="0" dirty="0" err="1">
                <a:solidFill>
                  <a:srgbClr val="010101"/>
                </a:solidFill>
                <a:effectLst/>
                <a:highlight>
                  <a:srgbClr val="FFFFFF"/>
                </a:highlight>
                <a:latin typeface="Lato" panose="020F0502020204030204" pitchFamily="34" charset="0"/>
              </a:rPr>
              <a:t>el</a:t>
            </a:r>
            <a:r>
              <a:rPr lang="en-US" sz="1100" b="0" i="0" dirty="0">
                <a:solidFill>
                  <a:srgbClr val="010101"/>
                </a:solidFill>
                <a:effectLst/>
                <a:highlight>
                  <a:srgbClr val="FFFFFF"/>
                </a:highlight>
                <a:latin typeface="Lato" panose="020F0502020204030204" pitchFamily="34" charset="0"/>
              </a:rPr>
              <a:t> = </a:t>
            </a:r>
            <a:r>
              <a:rPr lang="en-US" sz="1100" b="0" i="0" dirty="0" err="1">
                <a:solidFill>
                  <a:srgbClr val="010101"/>
                </a:solidFill>
                <a:effectLst/>
                <a:highlight>
                  <a:srgbClr val="FFFFFF"/>
                </a:highlight>
                <a:latin typeface="Lato" panose="020F0502020204030204" pitchFamily="34" charset="0"/>
              </a:rPr>
              <a:t>document.currentScript.previousElementSibling</a:t>
            </a:r>
            <a:r>
              <a:rPr lang="en-US" sz="1100" b="0" i="0" dirty="0">
                <a:solidFill>
                  <a:srgbClr val="010101"/>
                </a:solidFill>
                <a:effectLst/>
                <a:highlight>
                  <a:srgbClr val="FFFFFF"/>
                </a:highlight>
                <a:latin typeface="Lato" panose="020F0502020204030204" pitchFamily="34" charset="0"/>
              </a:rPr>
              <a:t>;</a:t>
            </a:r>
          </a:p>
          <a:p>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adobe.target.getOffer</a:t>
            </a:r>
            <a:r>
              <a:rPr lang="en-US" sz="1100" b="0" i="0" dirty="0">
                <a:solidFill>
                  <a:srgbClr val="010101"/>
                </a:solidFill>
                <a:effectLst/>
                <a:highlight>
                  <a:srgbClr val="FFFFFF"/>
                </a:highlight>
                <a:latin typeface="Lato" panose="020F0502020204030204" pitchFamily="34" charset="0"/>
              </a:rPr>
              <a:t>({</a:t>
            </a:r>
          </a:p>
          <a:p>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mbox</a:t>
            </a:r>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mboxName</a:t>
            </a:r>
            <a:r>
              <a:rPr lang="en-US" sz="1100" b="0" i="0" dirty="0">
                <a:solidFill>
                  <a:srgbClr val="010101"/>
                </a:solidFill>
                <a:effectLst/>
                <a:highlight>
                  <a:srgbClr val="FFFFFF"/>
                </a:highlight>
                <a:latin typeface="Lato" panose="020F0502020204030204" pitchFamily="34" charset="0"/>
              </a:rPr>
              <a:t>",</a:t>
            </a:r>
          </a:p>
          <a:p>
            <a:r>
              <a:rPr lang="en-US" sz="1100" b="0" i="0" dirty="0">
                <a:solidFill>
                  <a:srgbClr val="010101"/>
                </a:solidFill>
                <a:effectLst/>
                <a:highlight>
                  <a:srgbClr val="FFFFFF"/>
                </a:highlight>
                <a:latin typeface="Lato" panose="020F0502020204030204" pitchFamily="34" charset="0"/>
              </a:rPr>
              <a:t>    params: {</a:t>
            </a:r>
          </a:p>
          <a:p>
            <a:r>
              <a:rPr lang="en-US" sz="1100" b="0" i="0" dirty="0">
                <a:solidFill>
                  <a:srgbClr val="010101"/>
                </a:solidFill>
                <a:effectLst/>
                <a:highlight>
                  <a:srgbClr val="FFFFFF"/>
                </a:highlight>
                <a:latin typeface="Lato" panose="020F0502020204030204" pitchFamily="34" charset="0"/>
              </a:rPr>
              <a:t>      param1: "value1",</a:t>
            </a:r>
          </a:p>
          <a:p>
            <a:r>
              <a:rPr lang="en-US" sz="1100" b="0" i="0" dirty="0">
                <a:solidFill>
                  <a:srgbClr val="010101"/>
                </a:solidFill>
                <a:effectLst/>
                <a:highlight>
                  <a:srgbClr val="FFFFFF"/>
                </a:highlight>
                <a:latin typeface="Lato" panose="020F0502020204030204" pitchFamily="34" charset="0"/>
              </a:rPr>
              <a:t>      param2: "value2"</a:t>
            </a:r>
          </a:p>
          <a:p>
            <a:r>
              <a:rPr lang="en-US" sz="1100" b="0" i="0" dirty="0">
                <a:solidFill>
                  <a:srgbClr val="010101"/>
                </a:solidFill>
                <a:effectLst/>
                <a:highlight>
                  <a:srgbClr val="FFFFFF"/>
                </a:highlight>
                <a:latin typeface="Lato" panose="020F0502020204030204" pitchFamily="34" charset="0"/>
              </a:rPr>
              <a:t>    },</a:t>
            </a:r>
          </a:p>
          <a:p>
            <a:r>
              <a:rPr lang="en-US" sz="1100" b="0" i="0" dirty="0">
                <a:solidFill>
                  <a:srgbClr val="010101"/>
                </a:solidFill>
                <a:effectLst/>
                <a:highlight>
                  <a:srgbClr val="FFFFFF"/>
                </a:highlight>
                <a:latin typeface="Lato" panose="020F0502020204030204" pitchFamily="34" charset="0"/>
              </a:rPr>
              <a:t>    success: function(offer) {</a:t>
            </a:r>
          </a:p>
          <a:p>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adobe.target.applyOffer</a:t>
            </a:r>
            <a:r>
              <a:rPr lang="en-US" sz="1100" b="0" i="0" dirty="0">
                <a:solidFill>
                  <a:srgbClr val="010101"/>
                </a:solidFill>
                <a:effectLst/>
                <a:highlight>
                  <a:srgbClr val="FFFFFF"/>
                </a:highlight>
                <a:latin typeface="Lato" panose="020F0502020204030204" pitchFamily="34" charset="0"/>
              </a:rPr>
              <a:t>({</a:t>
            </a:r>
          </a:p>
          <a:p>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mbox</a:t>
            </a:r>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mboxName</a:t>
            </a:r>
            <a:r>
              <a:rPr lang="en-US" sz="1100" b="0" i="0" dirty="0">
                <a:solidFill>
                  <a:srgbClr val="010101"/>
                </a:solidFill>
                <a:effectLst/>
                <a:highlight>
                  <a:srgbClr val="FFFFFF"/>
                </a:highlight>
                <a:latin typeface="Lato" panose="020F0502020204030204" pitchFamily="34" charset="0"/>
              </a:rPr>
              <a:t>",</a:t>
            </a:r>
          </a:p>
          <a:p>
            <a:r>
              <a:rPr lang="en-US" sz="1100" b="0" i="0" dirty="0">
                <a:solidFill>
                  <a:srgbClr val="010101"/>
                </a:solidFill>
                <a:effectLst/>
                <a:highlight>
                  <a:srgbClr val="FFFFFF"/>
                </a:highlight>
                <a:latin typeface="Lato" panose="020F0502020204030204" pitchFamily="34" charset="0"/>
              </a:rPr>
              <a:t>        selector: </a:t>
            </a:r>
            <a:r>
              <a:rPr lang="en-US" sz="1100" b="0" i="0" dirty="0" err="1">
                <a:solidFill>
                  <a:srgbClr val="010101"/>
                </a:solidFill>
                <a:effectLst/>
                <a:highlight>
                  <a:srgbClr val="FFFFFF"/>
                </a:highlight>
                <a:latin typeface="Lato" panose="020F0502020204030204" pitchFamily="34" charset="0"/>
              </a:rPr>
              <a:t>el</a:t>
            </a:r>
            <a:r>
              <a:rPr lang="en-US" sz="1100" b="0" i="0" dirty="0">
                <a:solidFill>
                  <a:srgbClr val="010101"/>
                </a:solidFill>
                <a:effectLst/>
                <a:highlight>
                  <a:srgbClr val="FFFFFF"/>
                </a:highlight>
                <a:latin typeface="Lato" panose="020F0502020204030204" pitchFamily="34" charset="0"/>
              </a:rPr>
              <a:t>,</a:t>
            </a:r>
          </a:p>
          <a:p>
            <a:r>
              <a:rPr lang="en-US" sz="1100" b="0" i="0" dirty="0">
                <a:solidFill>
                  <a:srgbClr val="010101"/>
                </a:solidFill>
                <a:effectLst/>
                <a:highlight>
                  <a:srgbClr val="FFFFFF"/>
                </a:highlight>
                <a:latin typeface="Lato" panose="020F0502020204030204" pitchFamily="34" charset="0"/>
              </a:rPr>
              <a:t>        offer: offer</a:t>
            </a:r>
          </a:p>
          <a:p>
            <a:r>
              <a:rPr lang="en-US" sz="1100" b="0" i="0" dirty="0">
                <a:solidFill>
                  <a:srgbClr val="010101"/>
                </a:solidFill>
                <a:effectLst/>
                <a:highlight>
                  <a:srgbClr val="FFFFFF"/>
                </a:highlight>
                <a:latin typeface="Lato" panose="020F0502020204030204" pitchFamily="34" charset="0"/>
              </a:rPr>
              <a:t>      });</a:t>
            </a:r>
          </a:p>
          <a:p>
            <a:r>
              <a:rPr lang="en-US" sz="1100" b="0" i="0" dirty="0">
                <a:solidFill>
                  <a:srgbClr val="010101"/>
                </a:solidFill>
                <a:effectLst/>
                <a:highlight>
                  <a:srgbClr val="FFFFFF"/>
                </a:highlight>
                <a:latin typeface="Lato" panose="020F0502020204030204" pitchFamily="34" charset="0"/>
              </a:rPr>
              <a:t>    },</a:t>
            </a:r>
          </a:p>
          <a:p>
            <a:r>
              <a:rPr lang="en-US" sz="1100" b="0" i="0" dirty="0">
                <a:solidFill>
                  <a:srgbClr val="010101"/>
                </a:solidFill>
                <a:effectLst/>
                <a:highlight>
                  <a:srgbClr val="FFFFFF"/>
                </a:highlight>
                <a:latin typeface="Lato" panose="020F0502020204030204" pitchFamily="34" charset="0"/>
              </a:rPr>
              <a:t>    error: function(error) {</a:t>
            </a:r>
          </a:p>
          <a:p>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console.error</a:t>
            </a:r>
            <a:r>
              <a:rPr lang="en-US" sz="1100" b="0" i="0" dirty="0">
                <a:solidFill>
                  <a:srgbClr val="010101"/>
                </a:solidFill>
                <a:effectLst/>
                <a:highlight>
                  <a:srgbClr val="FFFFFF"/>
                </a:highlight>
                <a:latin typeface="Lato" panose="020F0502020204030204" pitchFamily="34" charset="0"/>
              </a:rPr>
              <a:t>(error);</a:t>
            </a:r>
          </a:p>
          <a:p>
            <a:r>
              <a:rPr lang="en-US" sz="1100" b="0" i="0" dirty="0">
                <a:solidFill>
                  <a:srgbClr val="010101"/>
                </a:solidFill>
                <a:effectLst/>
                <a:highlight>
                  <a:srgbClr val="FFFFFF"/>
                </a:highlight>
                <a:latin typeface="Lato" panose="020F0502020204030204" pitchFamily="34" charset="0"/>
              </a:rPr>
              <a:t>      </a:t>
            </a:r>
            <a:r>
              <a:rPr lang="en-US" sz="1100" b="0" i="0" dirty="0" err="1">
                <a:solidFill>
                  <a:srgbClr val="010101"/>
                </a:solidFill>
                <a:effectLst/>
                <a:highlight>
                  <a:srgbClr val="FFFFFF"/>
                </a:highlight>
                <a:latin typeface="Lato" panose="020F0502020204030204" pitchFamily="34" charset="0"/>
              </a:rPr>
              <a:t>el.style.visibility</a:t>
            </a:r>
            <a:r>
              <a:rPr lang="en-US" sz="1100" b="0" i="0" dirty="0">
                <a:solidFill>
                  <a:srgbClr val="010101"/>
                </a:solidFill>
                <a:effectLst/>
                <a:highlight>
                  <a:srgbClr val="FFFFFF"/>
                </a:highlight>
                <a:latin typeface="Lato" panose="020F0502020204030204" pitchFamily="34" charset="0"/>
              </a:rPr>
              <a:t> = "visible";</a:t>
            </a:r>
          </a:p>
          <a:p>
            <a:r>
              <a:rPr lang="en-US" sz="1100" b="0" i="0" dirty="0">
                <a:solidFill>
                  <a:srgbClr val="010101"/>
                </a:solidFill>
                <a:effectLst/>
                <a:highlight>
                  <a:srgbClr val="FFFFFF"/>
                </a:highlight>
                <a:latin typeface="Lato" panose="020F0502020204030204" pitchFamily="34" charset="0"/>
              </a:rPr>
              <a:t>    }</a:t>
            </a:r>
          </a:p>
          <a:p>
            <a:r>
              <a:rPr lang="en-US" sz="1100" b="0" i="0" dirty="0">
                <a:solidFill>
                  <a:srgbClr val="010101"/>
                </a:solidFill>
                <a:effectLst/>
                <a:highlight>
                  <a:srgbClr val="FFFFFF"/>
                </a:highlight>
                <a:latin typeface="Lato" panose="020F0502020204030204" pitchFamily="34" charset="0"/>
              </a:rPr>
              <a:t>  });</a:t>
            </a:r>
          </a:p>
          <a:p>
            <a:r>
              <a:rPr lang="en-US" sz="1100" b="0" i="0" dirty="0">
                <a:solidFill>
                  <a:srgbClr val="010101"/>
                </a:solidFill>
                <a:effectLst/>
                <a:highlight>
                  <a:srgbClr val="FFFFFF"/>
                </a:highlight>
                <a:latin typeface="Lato" panose="020F0502020204030204" pitchFamily="34" charset="0"/>
              </a:rPr>
              <a:t>&lt;/script&gt;</a:t>
            </a:r>
          </a:p>
        </p:txBody>
      </p:sp>
    </p:spTree>
    <p:extLst>
      <p:ext uri="{BB962C8B-B14F-4D97-AF65-F5344CB8AC3E}">
        <p14:creationId xmlns:p14="http://schemas.microsoft.com/office/powerpoint/2010/main" val="3421462228"/>
      </p:ext>
    </p:extLst>
  </p:cSld>
  <p:clrMapOvr>
    <a:overrideClrMapping bg1="lt1" tx1="dk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388043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Order Confirmation </a:t>
            </a:r>
            <a:r>
              <a:rPr lang="en-IN" sz="2000" dirty="0" err="1">
                <a:solidFill>
                  <a:schemeClr val="bg1"/>
                </a:solidFill>
              </a:rPr>
              <a:t>Mbox</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67D211C-1C50-21C4-FBCB-325B966F3FDC}"/>
              </a:ext>
            </a:extLst>
          </p:cNvPr>
          <p:cNvSpPr txBox="1"/>
          <p:nvPr/>
        </p:nvSpPr>
        <p:spPr>
          <a:xfrm>
            <a:off x="215152" y="448706"/>
            <a:ext cx="8844323" cy="1200329"/>
          </a:xfrm>
          <a:prstGeom prst="rect">
            <a:avLst/>
          </a:prstGeom>
          <a:noFill/>
        </p:spPr>
        <p:txBody>
          <a:bodyPr wrap="square">
            <a:spAutoFit/>
          </a:bodyPr>
          <a:lstStyle/>
          <a:p>
            <a:r>
              <a:rPr lang="en-US" b="0" i="0" dirty="0">
                <a:solidFill>
                  <a:srgbClr val="010101"/>
                </a:solidFill>
                <a:effectLst/>
                <a:highlight>
                  <a:srgbClr val="FFFFFF"/>
                </a:highlight>
                <a:latin typeface="Lato" panose="020F0502020204030204" pitchFamily="34" charset="0"/>
              </a:rPr>
              <a:t>An order confirmation </a:t>
            </a:r>
            <a:r>
              <a:rPr lang="en-US" b="0" i="0" dirty="0" err="1">
                <a:solidFill>
                  <a:srgbClr val="010101"/>
                </a:solidFill>
                <a:effectLst/>
                <a:highlight>
                  <a:srgbClr val="FFFFFF"/>
                </a:highlight>
                <a:latin typeface="Lato" panose="020F0502020204030204" pitchFamily="34" charset="0"/>
              </a:rPr>
              <a:t>mbox</a:t>
            </a:r>
            <a:r>
              <a:rPr lang="en-US" b="0" i="0" dirty="0">
                <a:solidFill>
                  <a:srgbClr val="010101"/>
                </a:solidFill>
                <a:effectLst/>
                <a:highlight>
                  <a:srgbClr val="FFFFFF"/>
                </a:highlight>
                <a:latin typeface="Lato" panose="020F0502020204030204" pitchFamily="34" charset="0"/>
              </a:rPr>
              <a:t> can be deployed client-side on ecommerce sites to track purchase-related details and to enable revenue and order reporting.</a:t>
            </a:r>
          </a:p>
          <a:p>
            <a:endParaRPr lang="en-US" dirty="0">
              <a:solidFill>
                <a:srgbClr val="010101"/>
              </a:solidFill>
              <a:highlight>
                <a:srgbClr val="FFFFFF"/>
              </a:highlight>
              <a:latin typeface="Lato" panose="020F0502020204030204" pitchFamily="34" charset="0"/>
            </a:endParaRPr>
          </a:p>
          <a:p>
            <a:endParaRPr lang="en-IN" dirty="0"/>
          </a:p>
        </p:txBody>
      </p:sp>
      <p:pic>
        <p:nvPicPr>
          <p:cNvPr id="7" name="Picture 6">
            <a:extLst>
              <a:ext uri="{FF2B5EF4-FFF2-40B4-BE49-F238E27FC236}">
                <a16:creationId xmlns:a16="http://schemas.microsoft.com/office/drawing/2014/main" id="{96243A6F-33E5-0150-502E-83ED659711E0}"/>
              </a:ext>
            </a:extLst>
          </p:cNvPr>
          <p:cNvPicPr>
            <a:picLocks noChangeAspect="1"/>
          </p:cNvPicPr>
          <p:nvPr/>
        </p:nvPicPr>
        <p:blipFill>
          <a:blip r:embed="rId5"/>
          <a:stretch>
            <a:fillRect/>
          </a:stretch>
        </p:blipFill>
        <p:spPr>
          <a:xfrm>
            <a:off x="316396" y="1263112"/>
            <a:ext cx="8612452" cy="2914971"/>
          </a:xfrm>
          <a:prstGeom prst="rect">
            <a:avLst/>
          </a:prstGeom>
        </p:spPr>
      </p:pic>
    </p:spTree>
    <p:extLst>
      <p:ext uri="{BB962C8B-B14F-4D97-AF65-F5344CB8AC3E}">
        <p14:creationId xmlns:p14="http://schemas.microsoft.com/office/powerpoint/2010/main" val="1142701142"/>
      </p:ext>
    </p:extLst>
  </p:cSld>
  <p:clrMapOvr>
    <a:overrideClrMapping bg1="lt1" tx1="dk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388043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A4T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67D211C-1C50-21C4-FBCB-325B966F3FDC}"/>
              </a:ext>
            </a:extLst>
          </p:cNvPr>
          <p:cNvSpPr txBox="1"/>
          <p:nvPr/>
        </p:nvSpPr>
        <p:spPr>
          <a:xfrm>
            <a:off x="215152" y="448706"/>
            <a:ext cx="8928848" cy="2585323"/>
          </a:xfrm>
          <a:prstGeom prst="rect">
            <a:avLst/>
          </a:prstGeom>
          <a:noFill/>
        </p:spPr>
        <p:txBody>
          <a:bodyPr wrap="square">
            <a:spAutoFit/>
          </a:bodyPr>
          <a:lstStyle/>
          <a:p>
            <a:pPr algn="l"/>
            <a:r>
              <a:rPr lang="en-US" b="0" i="0" dirty="0">
                <a:solidFill>
                  <a:srgbClr val="000000"/>
                </a:solidFill>
                <a:effectLst/>
                <a:highlight>
                  <a:srgbClr val="FFFFFF"/>
                </a:highlight>
                <a:latin typeface="var(--body-font-family)"/>
              </a:rPr>
              <a:t>The Analytics for Target integration between Analytics and Target provides powerful analysis and timesaving tools for your optimization program.</a:t>
            </a:r>
          </a:p>
          <a:p>
            <a:pPr algn="l"/>
            <a:r>
              <a:rPr lang="en-US" b="0" i="0" dirty="0">
                <a:solidFill>
                  <a:srgbClr val="000000"/>
                </a:solidFill>
                <a:effectLst/>
                <a:highlight>
                  <a:srgbClr val="FFFFFF"/>
                </a:highlight>
                <a:latin typeface="var(--body-font-family)"/>
              </a:rPr>
              <a:t>The three primary benefits of using Analytics data in Target are:</a:t>
            </a:r>
          </a:p>
          <a:p>
            <a:pPr algn="l">
              <a:buFont typeface="Arial" panose="020B0604020202020204" pitchFamily="34" charset="0"/>
              <a:buChar char="•"/>
            </a:pPr>
            <a:r>
              <a:rPr lang="en-US" b="0" i="0" dirty="0">
                <a:solidFill>
                  <a:srgbClr val="000000"/>
                </a:solidFill>
                <a:effectLst/>
                <a:highlight>
                  <a:srgbClr val="FFFFFF"/>
                </a:highlight>
                <a:latin typeface="var(--body-font-family)"/>
              </a:rPr>
              <a:t>Marketers can dynamically apply Analytics success metrics or reporting segments to Target activity reports at any time. It is not required to specify everything before running the activity.</a:t>
            </a:r>
          </a:p>
          <a:p>
            <a:pPr algn="l">
              <a:buFont typeface="Arial" panose="020B0604020202020204" pitchFamily="34" charset="0"/>
              <a:buChar char="•"/>
            </a:pPr>
            <a:r>
              <a:rPr lang="en-US" b="0" i="0" dirty="0">
                <a:solidFill>
                  <a:srgbClr val="000000"/>
                </a:solidFill>
                <a:effectLst/>
                <a:highlight>
                  <a:srgbClr val="FFFFFF"/>
                </a:highlight>
                <a:latin typeface="var(--body-font-family)"/>
              </a:rPr>
              <a:t>A single source of data eliminates the variance that occurs when collecting data in two separate systems.</a:t>
            </a:r>
          </a:p>
          <a:p>
            <a:pPr algn="l">
              <a:buFont typeface="Arial" panose="020B0604020202020204" pitchFamily="34" charset="0"/>
              <a:buChar char="•"/>
            </a:pPr>
            <a:r>
              <a:rPr lang="en-US" b="0" i="0" dirty="0">
                <a:solidFill>
                  <a:srgbClr val="000000"/>
                </a:solidFill>
                <a:effectLst/>
                <a:highlight>
                  <a:srgbClr val="FFFFFF"/>
                </a:highlight>
                <a:latin typeface="var(--body-font-family)"/>
              </a:rPr>
              <a:t>Your existing Analytics implementation collects all required data. There is no need to implement </a:t>
            </a:r>
            <a:r>
              <a:rPr lang="en-US" b="0" i="0" dirty="0" err="1">
                <a:solidFill>
                  <a:srgbClr val="000000"/>
                </a:solidFill>
                <a:effectLst/>
                <a:highlight>
                  <a:srgbClr val="FFFFFF"/>
                </a:highlight>
                <a:latin typeface="var(--body-font-family)"/>
              </a:rPr>
              <a:t>mboxes</a:t>
            </a:r>
            <a:r>
              <a:rPr lang="en-US" b="0" i="0" dirty="0">
                <a:solidFill>
                  <a:srgbClr val="000000"/>
                </a:solidFill>
                <a:effectLst/>
                <a:highlight>
                  <a:srgbClr val="FFFFFF"/>
                </a:highlight>
                <a:latin typeface="var(--body-font-family)"/>
              </a:rPr>
              <a:t> on pages for the sole purpose of collecting data for reports.</a:t>
            </a:r>
          </a:p>
        </p:txBody>
      </p:sp>
      <p:pic>
        <p:nvPicPr>
          <p:cNvPr id="3" name="Picture 2">
            <a:extLst>
              <a:ext uri="{FF2B5EF4-FFF2-40B4-BE49-F238E27FC236}">
                <a16:creationId xmlns:a16="http://schemas.microsoft.com/office/drawing/2014/main" id="{2A571D20-0D88-C1B5-E40A-B792AD0DBAC8}"/>
              </a:ext>
            </a:extLst>
          </p:cNvPr>
          <p:cNvPicPr>
            <a:picLocks noChangeAspect="1"/>
          </p:cNvPicPr>
          <p:nvPr/>
        </p:nvPicPr>
        <p:blipFill>
          <a:blip r:embed="rId5"/>
          <a:stretch>
            <a:fillRect/>
          </a:stretch>
        </p:blipFill>
        <p:spPr>
          <a:xfrm>
            <a:off x="4047467" y="3034029"/>
            <a:ext cx="4944675" cy="1786506"/>
          </a:xfrm>
          <a:prstGeom prst="rect">
            <a:avLst/>
          </a:prstGeom>
        </p:spPr>
      </p:pic>
      <p:pic>
        <p:nvPicPr>
          <p:cNvPr id="6" name="Picture 5">
            <a:extLst>
              <a:ext uri="{FF2B5EF4-FFF2-40B4-BE49-F238E27FC236}">
                <a16:creationId xmlns:a16="http://schemas.microsoft.com/office/drawing/2014/main" id="{364E9A31-2E9A-1958-4E2F-795C0932F615}"/>
              </a:ext>
            </a:extLst>
          </p:cNvPr>
          <p:cNvPicPr>
            <a:picLocks noChangeAspect="1"/>
          </p:cNvPicPr>
          <p:nvPr/>
        </p:nvPicPr>
        <p:blipFill>
          <a:blip r:embed="rId6"/>
          <a:stretch>
            <a:fillRect/>
          </a:stretch>
        </p:blipFill>
        <p:spPr>
          <a:xfrm>
            <a:off x="479488" y="3034029"/>
            <a:ext cx="3522753" cy="1537971"/>
          </a:xfrm>
          <a:prstGeom prst="rect">
            <a:avLst/>
          </a:prstGeom>
        </p:spPr>
      </p:pic>
    </p:spTree>
    <p:extLst>
      <p:ext uri="{BB962C8B-B14F-4D97-AF65-F5344CB8AC3E}">
        <p14:creationId xmlns:p14="http://schemas.microsoft.com/office/powerpoint/2010/main" val="3047138473"/>
      </p:ext>
    </p:extLst>
  </p:cSld>
  <p:clrMapOvr>
    <a:overrideClrMapping bg1="lt1" tx1="dk1" bg2="dk2" tx2="lt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4" name="TextBox 3">
            <a:extLst>
              <a:ext uri="{FF2B5EF4-FFF2-40B4-BE49-F238E27FC236}">
                <a16:creationId xmlns:a16="http://schemas.microsoft.com/office/drawing/2014/main" id="{7198FC88-7DF8-E973-07D6-C085A9D2EB11}"/>
              </a:ext>
            </a:extLst>
          </p:cNvPr>
          <p:cNvSpPr txBox="1"/>
          <p:nvPr/>
        </p:nvSpPr>
        <p:spPr>
          <a:xfrm>
            <a:off x="3465500" y="-27694"/>
            <a:ext cx="388043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A4T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7" name="Picture 6">
            <a:extLst>
              <a:ext uri="{FF2B5EF4-FFF2-40B4-BE49-F238E27FC236}">
                <a16:creationId xmlns:a16="http://schemas.microsoft.com/office/drawing/2014/main" id="{0307A1B0-6D37-44EE-0274-331B32193EF3}"/>
              </a:ext>
            </a:extLst>
          </p:cNvPr>
          <p:cNvPicPr>
            <a:picLocks noChangeAspect="1"/>
          </p:cNvPicPr>
          <p:nvPr/>
        </p:nvPicPr>
        <p:blipFill>
          <a:blip r:embed="rId5"/>
          <a:stretch>
            <a:fillRect/>
          </a:stretch>
        </p:blipFill>
        <p:spPr>
          <a:xfrm>
            <a:off x="2789695" y="439642"/>
            <a:ext cx="2538876" cy="4396900"/>
          </a:xfrm>
          <a:prstGeom prst="rect">
            <a:avLst/>
          </a:prstGeom>
        </p:spPr>
      </p:pic>
    </p:spTree>
    <p:extLst>
      <p:ext uri="{BB962C8B-B14F-4D97-AF65-F5344CB8AC3E}">
        <p14:creationId xmlns:p14="http://schemas.microsoft.com/office/powerpoint/2010/main" val="3694687163"/>
      </p:ext>
    </p:extLst>
  </p:cSld>
  <p:clrMapOvr>
    <a:overrideClrMapping bg1="lt1" tx1="dk1" bg2="dk2" tx2="lt2" accent1="accent1" accent2="accent2" accent3="accent3" accent4="accent4" accent5="accent5" accent6="accent6" hlink="hlink" folHlink="folHlink"/>
  </p:clrMapOvr>
</p:sld>
</file>

<file path=ppt/slides/slide147.xml><?xml version="1.0" encoding="utf-8"?>
<p:sld xmlns:a="http://schemas.openxmlformats.org/drawingml/2006/main" xmlns:r="http://schemas.openxmlformats.org/officeDocument/2006/relationships" xmlns:p="http://schemas.openxmlformats.org/presentationml/2006/main" show="0">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0" y="372416"/>
            <a:ext cx="9007342" cy="3785621"/>
          </a:xfrm>
          <a:prstGeom prst="rect">
            <a:avLst/>
          </a:prstGeom>
          <a:noFill/>
          <a:ln>
            <a:noFill/>
          </a:ln>
        </p:spPr>
        <p:txBody>
          <a:bodyPr spcFirstLastPara="1" wrap="square" lIns="91425" tIns="91425" rIns="91425" bIns="91425" anchor="t" anchorCtr="0">
            <a:spAutoFit/>
          </a:bodyPr>
          <a:lstStyle/>
          <a:p>
            <a:pPr>
              <a:defRPr/>
            </a:pPr>
            <a:r>
              <a:rPr kumimoji="0" lang="en-US" sz="1800" b="1" i="0" u="none" strike="noStrike" kern="1200" cap="none" spc="0" normalizeH="0" baseline="0" noProof="0" dirty="0">
                <a:ln>
                  <a:noFill/>
                </a:ln>
                <a:solidFill>
                  <a:srgbClr val="4472C4"/>
                </a:solidFill>
                <a:effectLst/>
                <a:uLnTx/>
                <a:uFillTx/>
                <a:latin typeface="Avenir"/>
                <a:ea typeface="Avenir"/>
                <a:cs typeface="Avenir"/>
                <a:sym typeface="Avenir"/>
              </a:rPr>
              <a:t>Use Case 1: </a:t>
            </a:r>
            <a:r>
              <a:rPr lang="en-US" dirty="0">
                <a:solidFill>
                  <a:srgbClr val="4472C4"/>
                </a:solidFill>
                <a:latin typeface="Avenir"/>
                <a:ea typeface="Avenir"/>
                <a:cs typeface="Avenir"/>
                <a:sym typeface="Avenir"/>
              </a:rPr>
              <a:t>The </a:t>
            </a:r>
            <a:r>
              <a:rPr lang="en-US" dirty="0">
                <a:solidFill>
                  <a:srgbClr val="4472C4"/>
                </a:solidFill>
                <a:latin typeface="Avenir"/>
                <a:sym typeface="Avenir"/>
              </a:rPr>
              <a:t>client wants you to create two A/B test with a 50% discount offer and BOGO offer for all visitors</a:t>
            </a:r>
            <a:r>
              <a:rPr lang="en-US" dirty="0">
                <a:solidFill>
                  <a:srgbClr val="4472C4"/>
                </a:solidFill>
                <a:latin typeface="Avenir"/>
              </a:rPr>
              <a:t>. Anyone who sees 50% discount experience should not see BOGO offer and vice versa.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4472C4"/>
              </a:solidFill>
              <a:latin typeface="Avenir"/>
              <a:sym typeface="Avenir"/>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4472C4"/>
                </a:solidFill>
                <a:latin typeface="Avenir"/>
                <a:sym typeface="Avenir"/>
              </a:rPr>
              <a:t>Use Case 2: </a:t>
            </a:r>
            <a:r>
              <a:rPr lang="en-US" dirty="0">
                <a:solidFill>
                  <a:srgbClr val="4472C4"/>
                </a:solidFill>
                <a:latin typeface="Avenir"/>
                <a:sym typeface="Avenir"/>
              </a:rPr>
              <a:t>You handle personalization for an Indian brand website which targets visitors all across Indian states. You have a redesign for some cities(Kolkata, Delhi, Mumbai, Chennai) and another design for visitors across Karnataka and Delhi. Create a personalization activity for this redesign?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4472C4"/>
              </a:solidFill>
              <a:latin typeface="Avenir"/>
              <a:sym typeface="Avenir"/>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4472C4"/>
                </a:solidFill>
                <a:latin typeface="Avenir"/>
                <a:sym typeface="Avenir"/>
              </a:rPr>
              <a:t>Use Case 3: </a:t>
            </a:r>
            <a:r>
              <a:rPr lang="en-US" dirty="0">
                <a:solidFill>
                  <a:srgbClr val="4472C4"/>
                </a:solidFill>
                <a:latin typeface="Avenir"/>
                <a:ea typeface="Avenir"/>
                <a:cs typeface="Avenir"/>
                <a:sym typeface="Avenir"/>
              </a:rPr>
              <a:t>The </a:t>
            </a:r>
            <a:r>
              <a:rPr lang="en-US" dirty="0">
                <a:solidFill>
                  <a:srgbClr val="4472C4"/>
                </a:solidFill>
                <a:latin typeface="Avenir"/>
                <a:sym typeface="Avenir"/>
              </a:rPr>
              <a:t>client wants you to create a test targeting the hero banner, logo and the banner content for all desktop visitors. You have 4 offers for hero banner, 2 versions of logo and 3 banner headlines. You are confused on the traffic split between the experience versions. How will you create this activity?</a:t>
            </a:r>
            <a:endParaRPr b="1" dirty="0">
              <a:solidFill>
                <a:srgbClr val="4472C4"/>
              </a:solidFill>
              <a:latin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04395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Question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1474425967"/>
      </p:ext>
    </p:extLst>
  </p:cSld>
  <p:clrMapOvr>
    <a:overrideClrMapping bg1="lt1" tx1="dk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show="0">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0" y="372416"/>
            <a:ext cx="9007342" cy="1846629"/>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4472C4"/>
                </a:solidFill>
                <a:latin typeface="Avenir"/>
                <a:sym typeface="Avenir"/>
              </a:rPr>
              <a:t>Use Case 5: </a:t>
            </a:r>
            <a:r>
              <a:rPr lang="en-US" dirty="0">
                <a:solidFill>
                  <a:srgbClr val="4472C4"/>
                </a:solidFill>
                <a:latin typeface="Avenir"/>
              </a:rPr>
              <a:t>In this scenario, you want to display a hiking image to visitors from USA and a surfing image to visitors from UK. You also have an audience that likes bicycling. You want to display a third hero image that appeals to your biking audience. For other visitors you want to show a football image.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4472C4"/>
              </a:solidFill>
              <a:latin typeface="Avenir"/>
              <a:sym typeface="Avenir"/>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4472C4"/>
                </a:solidFill>
                <a:latin typeface="Avenir"/>
                <a:sym typeface="Avenir"/>
              </a:rPr>
              <a:t>Use Case 6:</a:t>
            </a:r>
          </a:p>
        </p:txBody>
      </p:sp>
      <p:sp>
        <p:nvSpPr>
          <p:cNvPr id="4" name="TextBox 3">
            <a:extLst>
              <a:ext uri="{FF2B5EF4-FFF2-40B4-BE49-F238E27FC236}">
                <a16:creationId xmlns:a16="http://schemas.microsoft.com/office/drawing/2014/main" id="{7198FC88-7DF8-E973-07D6-C085A9D2EB11}"/>
              </a:ext>
            </a:extLst>
          </p:cNvPr>
          <p:cNvSpPr txBox="1"/>
          <p:nvPr/>
        </p:nvSpPr>
        <p:spPr>
          <a:xfrm>
            <a:off x="3465500" y="-27694"/>
            <a:ext cx="204395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Question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2005533700"/>
      </p:ext>
    </p:extLst>
  </p:cSld>
  <p:clrMapOvr>
    <a:overrideClrMapping bg1="lt1" tx1="dk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47"/>
        <p:cNvGrpSpPr/>
        <p:nvPr/>
      </p:nvGrpSpPr>
      <p:grpSpPr>
        <a:xfrm>
          <a:off x="0" y="0"/>
          <a:ext cx="0" cy="0"/>
          <a:chOff x="0" y="0"/>
          <a:chExt cx="0" cy="0"/>
        </a:xfrm>
      </p:grpSpPr>
      <p:sp>
        <p:nvSpPr>
          <p:cNvPr id="148" name="Google Shape;148;p29"/>
          <p:cNvSpPr txBox="1">
            <a:spLocks noGrp="1"/>
          </p:cNvSpPr>
          <p:nvPr>
            <p:ph type="body" idx="1"/>
          </p:nvPr>
        </p:nvSpPr>
        <p:spPr>
          <a:xfrm>
            <a:off x="2772173" y="1659304"/>
            <a:ext cx="3326100" cy="1301100"/>
          </a:xfrm>
          <a:prstGeom prst="rect">
            <a:avLst/>
          </a:prstGeom>
        </p:spPr>
        <p:txBody>
          <a:bodyPr spcFirstLastPara="1" wrap="square" lIns="0" tIns="0" rIns="0" bIns="0" anchor="b" anchorCtr="0">
            <a:noAutofit/>
          </a:bodyPr>
          <a:lstStyle/>
          <a:p>
            <a:pPr marL="0" lvl="0" indent="0" algn="ctr" rtl="0">
              <a:spcBef>
                <a:spcPts val="800"/>
              </a:spcBef>
              <a:spcAft>
                <a:spcPts val="0"/>
              </a:spcAft>
              <a:buNone/>
            </a:pPr>
            <a:r>
              <a:rPr lang="en"/>
              <a:t>Q &amp; A</a:t>
            </a:r>
            <a:endParaRPr sz="2200" dirty="0"/>
          </a:p>
        </p:txBody>
      </p:sp>
    </p:spTree>
    <p:extLst>
      <p:ext uri="{BB962C8B-B14F-4D97-AF65-F5344CB8AC3E}">
        <p14:creationId xmlns:p14="http://schemas.microsoft.com/office/powerpoint/2010/main" val="2242397781"/>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218118" y="-21700"/>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Activity Creation Overview</a:t>
            </a:r>
          </a:p>
        </p:txBody>
      </p:sp>
      <p:sp>
        <p:nvSpPr>
          <p:cNvPr id="6" name="TextBox 5">
            <a:extLst>
              <a:ext uri="{FF2B5EF4-FFF2-40B4-BE49-F238E27FC236}">
                <a16:creationId xmlns:a16="http://schemas.microsoft.com/office/drawing/2014/main" id="{4974D274-13C3-8332-2F9D-C98DA44FF5AF}"/>
              </a:ext>
            </a:extLst>
          </p:cNvPr>
          <p:cNvSpPr txBox="1"/>
          <p:nvPr/>
        </p:nvSpPr>
        <p:spPr>
          <a:xfrm>
            <a:off x="142635" y="670275"/>
            <a:ext cx="8563375"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The activity creation workflow will walk you through the following steps: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1. Experience creation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2. Target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3. Goals &amp; Settings</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81E548BF-C547-BDE6-5A25-49B1744D35C9}"/>
              </a:ext>
            </a:extLst>
          </p:cNvPr>
          <p:cNvPicPr>
            <a:picLocks noChangeAspect="1"/>
          </p:cNvPicPr>
          <p:nvPr/>
        </p:nvPicPr>
        <p:blipFill>
          <a:blip r:embed="rId5"/>
          <a:stretch>
            <a:fillRect/>
          </a:stretch>
        </p:blipFill>
        <p:spPr>
          <a:xfrm>
            <a:off x="2305410" y="2093899"/>
            <a:ext cx="3933825" cy="571500"/>
          </a:xfrm>
          <a:prstGeom prst="rect">
            <a:avLst/>
          </a:prstGeom>
        </p:spPr>
      </p:pic>
    </p:spTree>
    <p:extLst>
      <p:ext uri="{BB962C8B-B14F-4D97-AF65-F5344CB8AC3E}">
        <p14:creationId xmlns:p14="http://schemas.microsoft.com/office/powerpoint/2010/main" val="3947024225"/>
      </p:ext>
    </p:extLst>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894275" y="-6573"/>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Activity QA</a:t>
            </a:r>
          </a:p>
        </p:txBody>
      </p:sp>
      <p:sp>
        <p:nvSpPr>
          <p:cNvPr id="5" name="TextBox 4">
            <a:extLst>
              <a:ext uri="{FF2B5EF4-FFF2-40B4-BE49-F238E27FC236}">
                <a16:creationId xmlns:a16="http://schemas.microsoft.com/office/drawing/2014/main" id="{86E59744-1B53-E319-6A49-19311A9E4BFD}"/>
              </a:ext>
            </a:extLst>
          </p:cNvPr>
          <p:cNvSpPr txBox="1"/>
          <p:nvPr/>
        </p:nvSpPr>
        <p:spPr>
          <a:xfrm>
            <a:off x="199785" y="516909"/>
            <a:ext cx="8600740" cy="646331"/>
          </a:xfrm>
          <a:prstGeom prst="rect">
            <a:avLst/>
          </a:prstGeom>
          <a:noFill/>
        </p:spPr>
        <p:txBody>
          <a:bodyPr wrap="square">
            <a:spAutoFit/>
          </a:bodyPr>
          <a:lstStyle/>
          <a:p>
            <a:r>
              <a:rPr lang="en-US" dirty="0"/>
              <a:t>You can access preview links by clicking the “Activity QA” link on the activity’s Overview page.</a:t>
            </a:r>
            <a:endParaRPr lang="en-IN" dirty="0"/>
          </a:p>
        </p:txBody>
      </p:sp>
      <p:pic>
        <p:nvPicPr>
          <p:cNvPr id="11" name="Picture 10">
            <a:extLst>
              <a:ext uri="{FF2B5EF4-FFF2-40B4-BE49-F238E27FC236}">
                <a16:creationId xmlns:a16="http://schemas.microsoft.com/office/drawing/2014/main" id="{761448BC-03DF-9836-F0D9-8D9C15D2428C}"/>
              </a:ext>
            </a:extLst>
          </p:cNvPr>
          <p:cNvPicPr>
            <a:picLocks noChangeAspect="1"/>
          </p:cNvPicPr>
          <p:nvPr/>
        </p:nvPicPr>
        <p:blipFill>
          <a:blip r:embed="rId5"/>
          <a:stretch>
            <a:fillRect/>
          </a:stretch>
        </p:blipFill>
        <p:spPr>
          <a:xfrm>
            <a:off x="326577" y="1223841"/>
            <a:ext cx="6331644" cy="3473027"/>
          </a:xfrm>
          <a:prstGeom prst="rect">
            <a:avLst/>
          </a:prstGeom>
        </p:spPr>
      </p:pic>
      <p:pic>
        <p:nvPicPr>
          <p:cNvPr id="13" name="Picture 12">
            <a:extLst>
              <a:ext uri="{FF2B5EF4-FFF2-40B4-BE49-F238E27FC236}">
                <a16:creationId xmlns:a16="http://schemas.microsoft.com/office/drawing/2014/main" id="{664CB3D9-08EF-67DD-4F01-3692BC99FCF5}"/>
              </a:ext>
            </a:extLst>
          </p:cNvPr>
          <p:cNvPicPr>
            <a:picLocks noChangeAspect="1"/>
          </p:cNvPicPr>
          <p:nvPr/>
        </p:nvPicPr>
        <p:blipFill>
          <a:blip r:embed="rId6"/>
          <a:stretch>
            <a:fillRect/>
          </a:stretch>
        </p:blipFill>
        <p:spPr>
          <a:xfrm>
            <a:off x="2812356" y="1887599"/>
            <a:ext cx="5317351" cy="2738992"/>
          </a:xfrm>
          <a:prstGeom prst="rect">
            <a:avLst/>
          </a:prstGeom>
        </p:spPr>
      </p:pic>
    </p:spTree>
    <p:extLst>
      <p:ext uri="{BB962C8B-B14F-4D97-AF65-F5344CB8AC3E}">
        <p14:creationId xmlns:p14="http://schemas.microsoft.com/office/powerpoint/2010/main" val="199190637"/>
      </p:ext>
    </p:extLst>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894275" y="-6573"/>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Activity QA</a:t>
            </a:r>
          </a:p>
        </p:txBody>
      </p:sp>
      <p:sp>
        <p:nvSpPr>
          <p:cNvPr id="6" name="TextBox 5">
            <a:extLst>
              <a:ext uri="{FF2B5EF4-FFF2-40B4-BE49-F238E27FC236}">
                <a16:creationId xmlns:a16="http://schemas.microsoft.com/office/drawing/2014/main" id="{A7102460-9730-6ACB-BDEE-D6057C029EE8}"/>
              </a:ext>
            </a:extLst>
          </p:cNvPr>
          <p:cNvSpPr txBox="1"/>
          <p:nvPr/>
        </p:nvSpPr>
        <p:spPr>
          <a:xfrm>
            <a:off x="199785" y="583986"/>
            <a:ext cx="8821269" cy="3416320"/>
          </a:xfrm>
          <a:prstGeom prst="rect">
            <a:avLst/>
          </a:prstGeom>
          <a:noFill/>
        </p:spPr>
        <p:txBody>
          <a:bodyPr wrap="square">
            <a:spAutoFit/>
          </a:bodyPr>
          <a:lstStyle/>
          <a:p>
            <a:r>
              <a:rPr lang="en-US" dirty="0"/>
              <a:t>Benefits of using preview links for QA: </a:t>
            </a:r>
          </a:p>
          <a:p>
            <a:r>
              <a:rPr lang="en-US" dirty="0"/>
              <a:t>• Allows a user to test the look and feel of the activity, since the content renders precisely as it will in the final published activity. </a:t>
            </a:r>
          </a:p>
          <a:p>
            <a:r>
              <a:rPr lang="en-US" dirty="0"/>
              <a:t>• Easy to qualify—you do not have to meet the audience targeting criteria </a:t>
            </a:r>
          </a:p>
          <a:p>
            <a:r>
              <a:rPr lang="en-US" dirty="0"/>
              <a:t>• Great for browser compatibility tests. Launch the links in different browsers to confirm they render as expected. </a:t>
            </a:r>
          </a:p>
          <a:p>
            <a:r>
              <a:rPr lang="en-US" dirty="0"/>
              <a:t>• Easy to share with team members who do not have or want a Target login. Viewing the preview links does not require access to Target. </a:t>
            </a:r>
          </a:p>
          <a:p>
            <a:endParaRPr lang="en-US" dirty="0"/>
          </a:p>
          <a:p>
            <a:r>
              <a:rPr lang="en-US" dirty="0"/>
              <a:t>Cautions regarding using preview links for QA: </a:t>
            </a:r>
          </a:p>
          <a:p>
            <a:r>
              <a:rPr lang="en-US" dirty="0"/>
              <a:t>• Must use correct process for copying and distributing links. </a:t>
            </a:r>
          </a:p>
          <a:p>
            <a:r>
              <a:rPr lang="en-US" dirty="0"/>
              <a:t>• Cannot test reporting or success metrics </a:t>
            </a:r>
            <a:endParaRPr lang="en-IN" dirty="0"/>
          </a:p>
        </p:txBody>
      </p:sp>
    </p:spTree>
    <p:extLst>
      <p:ext uri="{BB962C8B-B14F-4D97-AF65-F5344CB8AC3E}">
        <p14:creationId xmlns:p14="http://schemas.microsoft.com/office/powerpoint/2010/main" val="4114085359"/>
      </p:ext>
    </p:extLst>
  </p:cSld>
  <p:clrMapOvr>
    <a:overrideClrMapping bg1="lt1" tx1="dk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894275" y="-6573"/>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Activity QA</a:t>
            </a:r>
          </a:p>
        </p:txBody>
      </p:sp>
      <p:sp>
        <p:nvSpPr>
          <p:cNvPr id="5" name="TextBox 4">
            <a:extLst>
              <a:ext uri="{FF2B5EF4-FFF2-40B4-BE49-F238E27FC236}">
                <a16:creationId xmlns:a16="http://schemas.microsoft.com/office/drawing/2014/main" id="{F87DBED9-65DE-89C8-8DA9-D5908D9CC263}"/>
              </a:ext>
            </a:extLst>
          </p:cNvPr>
          <p:cNvSpPr txBox="1"/>
          <p:nvPr/>
        </p:nvSpPr>
        <p:spPr>
          <a:xfrm>
            <a:off x="268940" y="516909"/>
            <a:ext cx="8329493" cy="923330"/>
          </a:xfrm>
          <a:prstGeom prst="rect">
            <a:avLst/>
          </a:prstGeom>
          <a:noFill/>
        </p:spPr>
        <p:txBody>
          <a:bodyPr wrap="square">
            <a:spAutoFit/>
          </a:bodyPr>
          <a:lstStyle/>
          <a:p>
            <a:r>
              <a:rPr lang="en-US" dirty="0"/>
              <a:t>Testing with QA parameters Testing with QA parameters involves deploying a version of the activity that is targeted so only a very narrow group of test visitors are allowed into the activity.</a:t>
            </a:r>
            <a:endParaRPr lang="en-IN" dirty="0"/>
          </a:p>
        </p:txBody>
      </p:sp>
      <p:pic>
        <p:nvPicPr>
          <p:cNvPr id="8" name="Picture 7">
            <a:extLst>
              <a:ext uri="{FF2B5EF4-FFF2-40B4-BE49-F238E27FC236}">
                <a16:creationId xmlns:a16="http://schemas.microsoft.com/office/drawing/2014/main" id="{59892FD9-451E-1813-7109-5BD07BD57BB8}"/>
              </a:ext>
            </a:extLst>
          </p:cNvPr>
          <p:cNvPicPr>
            <a:picLocks noChangeAspect="1"/>
          </p:cNvPicPr>
          <p:nvPr/>
        </p:nvPicPr>
        <p:blipFill>
          <a:blip r:embed="rId5"/>
          <a:stretch>
            <a:fillRect/>
          </a:stretch>
        </p:blipFill>
        <p:spPr>
          <a:xfrm>
            <a:off x="268940" y="1721467"/>
            <a:ext cx="8699901" cy="1912885"/>
          </a:xfrm>
          <a:prstGeom prst="rect">
            <a:avLst/>
          </a:prstGeom>
        </p:spPr>
      </p:pic>
    </p:spTree>
    <p:extLst>
      <p:ext uri="{BB962C8B-B14F-4D97-AF65-F5344CB8AC3E}">
        <p14:creationId xmlns:p14="http://schemas.microsoft.com/office/powerpoint/2010/main" val="2059991846"/>
      </p:ext>
    </p:extLst>
  </p:cSld>
  <p:clrMapOvr>
    <a:overrideClrMapping bg1="lt1" tx1="dk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Hosts and Environments</a:t>
            </a:r>
          </a:p>
        </p:txBody>
      </p:sp>
      <p:sp>
        <p:nvSpPr>
          <p:cNvPr id="5" name="TextBox 4">
            <a:extLst>
              <a:ext uri="{FF2B5EF4-FFF2-40B4-BE49-F238E27FC236}">
                <a16:creationId xmlns:a16="http://schemas.microsoft.com/office/drawing/2014/main" id="{F87DBED9-65DE-89C8-8DA9-D5908D9CC263}"/>
              </a:ext>
            </a:extLst>
          </p:cNvPr>
          <p:cNvSpPr txBox="1"/>
          <p:nvPr/>
        </p:nvSpPr>
        <p:spPr>
          <a:xfrm>
            <a:off x="268940" y="516909"/>
            <a:ext cx="832949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Adobe Target hosts and environments provide a method for leveraging your existing Development, Testing, Staging, or other non-production environments in order to perform QA. This process involves defining those environments within Target, then sending test traffic to only the nonproduction ones</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438B6BFC-56A9-4516-34B0-6D090DDB9335}"/>
              </a:ext>
            </a:extLst>
          </p:cNvPr>
          <p:cNvPicPr>
            <a:picLocks noChangeAspect="1"/>
          </p:cNvPicPr>
          <p:nvPr/>
        </p:nvPicPr>
        <p:blipFill>
          <a:blip r:embed="rId5"/>
          <a:stretch>
            <a:fillRect/>
          </a:stretch>
        </p:blipFill>
        <p:spPr>
          <a:xfrm>
            <a:off x="2065282" y="1796651"/>
            <a:ext cx="4736807" cy="2913461"/>
          </a:xfrm>
          <a:prstGeom prst="rect">
            <a:avLst/>
          </a:prstGeom>
        </p:spPr>
      </p:pic>
    </p:spTree>
    <p:extLst>
      <p:ext uri="{BB962C8B-B14F-4D97-AF65-F5344CB8AC3E}">
        <p14:creationId xmlns:p14="http://schemas.microsoft.com/office/powerpoint/2010/main" val="3136036443"/>
      </p:ext>
    </p:extLst>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5"/>
              </a:solidFill>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endParaRPr lang="en-US" b="1" dirty="0">
              <a:solidFill>
                <a:srgbClr val="222222"/>
              </a:solidFill>
              <a:latin typeface="Adobe Clean"/>
            </a:endParaRPr>
          </a:p>
          <a:p>
            <a:pPr marL="0" lvl="0" indent="0" algn="ctr" rtl="0">
              <a:spcBef>
                <a:spcPts val="0"/>
              </a:spcBef>
              <a:spcAft>
                <a:spcPts val="0"/>
              </a:spcAft>
              <a:buClr>
                <a:schemeClr val="dk1"/>
              </a:buClr>
              <a:buSzPts val="1100"/>
              <a:buFont typeface="Arial"/>
              <a:buNone/>
            </a:pPr>
            <a:endParaRPr lang="en-US" dirty="0">
              <a:solidFill>
                <a:schemeClr val="accent3"/>
              </a:solidFill>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69449" y="-20082"/>
            <a:ext cx="4572000" cy="400110"/>
          </a:xfrm>
          <a:prstGeom prst="rect">
            <a:avLst/>
          </a:prstGeom>
          <a:noFill/>
        </p:spPr>
        <p:txBody>
          <a:bodyPr wrap="square">
            <a:spAutoFit/>
          </a:bodyPr>
          <a:lstStyle/>
          <a:p>
            <a:r>
              <a:rPr lang="en-IN" sz="2000" b="1" dirty="0">
                <a:solidFill>
                  <a:schemeClr val="bg1"/>
                </a:solidFill>
              </a:rPr>
              <a:t>What is Testing?</a:t>
            </a:r>
          </a:p>
        </p:txBody>
      </p:sp>
      <p:sp>
        <p:nvSpPr>
          <p:cNvPr id="7" name="TextBox 6">
            <a:extLst>
              <a:ext uri="{FF2B5EF4-FFF2-40B4-BE49-F238E27FC236}">
                <a16:creationId xmlns:a16="http://schemas.microsoft.com/office/drawing/2014/main" id="{D17AE44A-8D5E-CE39-5FCC-FA2D6564551C}"/>
              </a:ext>
            </a:extLst>
          </p:cNvPr>
          <p:cNvSpPr txBox="1"/>
          <p:nvPr/>
        </p:nvSpPr>
        <p:spPr>
          <a:xfrm>
            <a:off x="343475" y="760557"/>
            <a:ext cx="8886104" cy="1200329"/>
          </a:xfrm>
          <a:prstGeom prst="rect">
            <a:avLst/>
          </a:prstGeom>
          <a:noFill/>
        </p:spPr>
        <p:txBody>
          <a:bodyPr wrap="square">
            <a:spAutoFit/>
          </a:bodyPr>
          <a:lstStyle/>
          <a:p>
            <a:r>
              <a:rPr lang="en-US" dirty="0"/>
              <a:t>The entire concept behind testing is to compare a baseline control sample against a variety of test samples, so you can see which is most effective in increasing success, whether you define “success” as improved conversion, increased sales, increased response rates, or some other desired outcome. </a:t>
            </a:r>
            <a:endParaRPr lang="en-IN" dirty="0"/>
          </a:p>
        </p:txBody>
      </p:sp>
      <p:pic>
        <p:nvPicPr>
          <p:cNvPr id="9" name="Picture 8">
            <a:extLst>
              <a:ext uri="{FF2B5EF4-FFF2-40B4-BE49-F238E27FC236}">
                <a16:creationId xmlns:a16="http://schemas.microsoft.com/office/drawing/2014/main" id="{28428B6E-2EE8-A3BF-BF06-6D8EBD574974}"/>
              </a:ext>
            </a:extLst>
          </p:cNvPr>
          <p:cNvPicPr>
            <a:picLocks noChangeAspect="1"/>
          </p:cNvPicPr>
          <p:nvPr/>
        </p:nvPicPr>
        <p:blipFill>
          <a:blip r:embed="rId5"/>
          <a:stretch>
            <a:fillRect/>
          </a:stretch>
        </p:blipFill>
        <p:spPr>
          <a:xfrm>
            <a:off x="436463" y="1960886"/>
            <a:ext cx="3773540" cy="2559549"/>
          </a:xfrm>
          <a:prstGeom prst="rect">
            <a:avLst/>
          </a:prstGeom>
        </p:spPr>
      </p:pic>
      <p:pic>
        <p:nvPicPr>
          <p:cNvPr id="11" name="Picture 10">
            <a:extLst>
              <a:ext uri="{FF2B5EF4-FFF2-40B4-BE49-F238E27FC236}">
                <a16:creationId xmlns:a16="http://schemas.microsoft.com/office/drawing/2014/main" id="{DC3EA85C-06C5-5FEA-E486-BC04BA577656}"/>
              </a:ext>
            </a:extLst>
          </p:cNvPr>
          <p:cNvPicPr>
            <a:picLocks noChangeAspect="1"/>
          </p:cNvPicPr>
          <p:nvPr/>
        </p:nvPicPr>
        <p:blipFill>
          <a:blip r:embed="rId6"/>
          <a:stretch>
            <a:fillRect/>
          </a:stretch>
        </p:blipFill>
        <p:spPr>
          <a:xfrm>
            <a:off x="4967948" y="1957745"/>
            <a:ext cx="3548371" cy="2565831"/>
          </a:xfrm>
          <a:prstGeom prst="rect">
            <a:avLst/>
          </a:prstGeom>
        </p:spPr>
      </p:pic>
    </p:spTree>
    <p:extLst>
      <p:ext uri="{BB962C8B-B14F-4D97-AF65-F5344CB8AC3E}">
        <p14:creationId xmlns:p14="http://schemas.microsoft.com/office/powerpoint/2010/main" val="2654550684"/>
      </p:ext>
    </p:extLst>
  </p:cSld>
  <p:clrMapOvr>
    <a:overrideClrMapping bg1="lt1" tx1="dk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Hosts and Environments</a:t>
            </a:r>
          </a:p>
        </p:txBody>
      </p:sp>
      <p:sp>
        <p:nvSpPr>
          <p:cNvPr id="5" name="TextBox 4">
            <a:extLst>
              <a:ext uri="{FF2B5EF4-FFF2-40B4-BE49-F238E27FC236}">
                <a16:creationId xmlns:a16="http://schemas.microsoft.com/office/drawing/2014/main" id="{F87DBED9-65DE-89C8-8DA9-D5908D9CC263}"/>
              </a:ext>
            </a:extLst>
          </p:cNvPr>
          <p:cNvSpPr txBox="1"/>
          <p:nvPr/>
        </p:nvSpPr>
        <p:spPr>
          <a:xfrm>
            <a:off x="268940" y="516909"/>
            <a:ext cx="8329493" cy="34163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host is any web server (or web domain) from which you serve content during any stage of your project. For example, you may have hosts named test.mysite.com, dev.mysite.com, and mysite.com.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Hosts are bundled into environments for ease of management. For example, test.mysite.com might belong to the Staging environment, dev.mysite.com might belong to the Development environment, and mysite.com might belong to the Production environment.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 a host is first lazy-loaded, it will appear by default within the Production environment. </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37004073"/>
      </p:ext>
    </p:extLst>
  </p:cSld>
  <p:clrMapOvr>
    <a:overrideClrMapping bg1="lt1" tx1="dk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Hosts and Environments</a:t>
            </a:r>
          </a:p>
        </p:txBody>
      </p:sp>
      <p:sp>
        <p:nvSpPr>
          <p:cNvPr id="5" name="TextBox 4">
            <a:extLst>
              <a:ext uri="{FF2B5EF4-FFF2-40B4-BE49-F238E27FC236}">
                <a16:creationId xmlns:a16="http://schemas.microsoft.com/office/drawing/2014/main" id="{F87DBED9-65DE-89C8-8DA9-D5908D9CC263}"/>
              </a:ext>
            </a:extLst>
          </p:cNvPr>
          <p:cNvSpPr txBox="1"/>
          <p:nvPr/>
        </p:nvSpPr>
        <p:spPr>
          <a:xfrm>
            <a:off x="268940" y="516909"/>
            <a:ext cx="8329493" cy="31393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a:ea typeface="+mn-ea"/>
                <a:cs typeface="+mn-cs"/>
              </a:rPr>
              <a:t>How to use environments</a:t>
            </a:r>
            <a:r>
              <a:rPr lang="en-IN" dirty="0">
                <a:solidFill>
                  <a:srgbClr val="000000"/>
                </a:solidFill>
                <a:latin typeface="Arial"/>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can configure your Development and Staging environments to reflect active and inactive activities. But pages on your Production (default) environment will only ever reflect active activities (you cannot change this setting). This way, visitors to your development or staging environments may see activities that were saved but not yet approved, while visitors to your production environment will only see an activity once it is approved.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Reporting is maintained separately for each environment. </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70441935"/>
      </p:ext>
    </p:extLst>
  </p:cSld>
  <p:clrMapOvr>
    <a:overrideClrMapping bg1="lt1" tx1="dk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Hosts and Environments</a:t>
            </a:r>
          </a:p>
        </p:txBody>
      </p:sp>
      <p:sp>
        <p:nvSpPr>
          <p:cNvPr id="5" name="TextBox 4">
            <a:extLst>
              <a:ext uri="{FF2B5EF4-FFF2-40B4-BE49-F238E27FC236}">
                <a16:creationId xmlns:a16="http://schemas.microsoft.com/office/drawing/2014/main" id="{F87DBED9-65DE-89C8-8DA9-D5908D9CC263}"/>
              </a:ext>
            </a:extLst>
          </p:cNvPr>
          <p:cNvSpPr txBox="1"/>
          <p:nvPr/>
        </p:nvSpPr>
        <p:spPr>
          <a:xfrm>
            <a:off x="268940" y="516909"/>
            <a:ext cx="8329493" cy="25853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Benefits of using Hosts and Environments for QA: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Content renders precisely as it will in the final, published activity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Allows you to test and verify delivery timing from Target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Targeting conditions can be tested, since visitors will actually be qualified into the activity and counted as such.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Success metrics (reporting) can be tested, since visitors should trigger success metrics and goals as expected.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Can avoid data pollution. Cautions regarding using Hosts and Environments for</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13276790"/>
      </p:ext>
    </p:extLst>
  </p:cSld>
  <p:clrMapOvr>
    <a:overrideClrMapping bg1="lt1" tx1="dk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Multipage activities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311683" y="376295"/>
            <a:ext cx="3834333" cy="452431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multipage activity enables you to deliver consistent messaging and offers over multiple pages, with a design specific to each page.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Multipage activities accomplish this delivery of unified experiences across multiple pages.</a:t>
            </a:r>
            <a:endParaRPr lang="en-US" dirty="0">
              <a:solidFill>
                <a:srgbClr val="000000"/>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Finally, another key use case for multipage activities involves the creation of different layouts for your desktop and non-responsive mobile sites, so you can extend a single activity across both desktop and mobile versions. </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4FD48CE9-60B7-3B6F-ED48-F6BDE79EF2E7}"/>
              </a:ext>
            </a:extLst>
          </p:cNvPr>
          <p:cNvPicPr>
            <a:picLocks noChangeAspect="1"/>
          </p:cNvPicPr>
          <p:nvPr/>
        </p:nvPicPr>
        <p:blipFill>
          <a:blip r:embed="rId5"/>
          <a:stretch>
            <a:fillRect/>
          </a:stretch>
        </p:blipFill>
        <p:spPr>
          <a:xfrm>
            <a:off x="4572000" y="1163240"/>
            <a:ext cx="4037480" cy="2795507"/>
          </a:xfrm>
          <a:prstGeom prst="rect">
            <a:avLst/>
          </a:prstGeom>
        </p:spPr>
      </p:pic>
    </p:spTree>
    <p:extLst>
      <p:ext uri="{BB962C8B-B14F-4D97-AF65-F5344CB8AC3E}">
        <p14:creationId xmlns:p14="http://schemas.microsoft.com/office/powerpoint/2010/main" val="3368441825"/>
      </p:ext>
    </p:extLst>
  </p:cSld>
  <p:clrMapOvr>
    <a:overrideClrMapping bg1="lt1" tx1="dk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Auto-Allocate tests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1358850"/>
            <a:ext cx="8329493" cy="230832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Auto-allocate tests ensure the most effective experiences are shown more often, through environmental or seasonal changes. More traffic is sent to the best-performing experiences. Less traffic is sent to underperforming experiences. The net result is automated traffic allocation increases overall activity performance while maintaining the integrity of an A/B test, as entrants continue to see that same experience for the life of the activity. It also finds a statistically significant, high-performing experience faster than a manual A/B test, and provides higher average campaign lift than a manual A/B test.</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195538435"/>
      </p:ext>
    </p:extLst>
  </p:cSld>
  <p:clrMapOvr>
    <a:overrideClrMapping bg1="lt1" tx1="dk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Auto-Allocate tests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8329493" cy="452431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Auto Allocation is so great, why not just make all my A/B tests auto-allocate tests?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Choose auto-allocate when you want to optimize your activity from the beginning and identify the winning experiences as quickly as possible. </a:t>
            </a:r>
            <a:endParaRPr lang="en-US" dirty="0">
              <a:solidFill>
                <a:srgbClr val="000000"/>
              </a:solidFill>
              <a:latin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a manual A/B test when you want to characterize the performance of all experiences before optimizing your site.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a manual A/B test when you want pre-specified bounds on factors such as confidence or statistical power, as defined in the Adobe Target Test Calculator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Automated Personalization when you want optimization algorithms of the highest complexity.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82702162"/>
      </p:ext>
    </p:extLst>
  </p:cSld>
  <p:clrMapOvr>
    <a:overrideClrMapping bg1="lt1" tx1="dk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Auto-Allocate tests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8329493" cy="452431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Auto Allocation is so great, why not just make all my A/B tests auto-allocate tests?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Choose auto-allocate when you want to optimize your activity from the beginning and identify the winning experiences as quickly as possible. </a:t>
            </a:r>
            <a:endParaRPr lang="en-US" dirty="0">
              <a:solidFill>
                <a:srgbClr val="000000"/>
              </a:solidFill>
              <a:latin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000000"/>
              </a:solidFill>
              <a:latin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a manual A/B test when you want to characterize the performance of all experiences before optimizing your site.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a manual A/B test when you want pre-specified bounds on factors such as confidence or statistical power, as defined in the Adobe Target Test Calculator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Use Automated Personalization when you want optimization algorithms of the highest complexity.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2337515"/>
      </p:ext>
    </p:extLst>
  </p:cSld>
  <p:clrMapOvr>
    <a:overrideClrMapping bg1="lt1" tx1="dk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Auto-Allocate tests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8329493" cy="369331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How to Implement?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Arial"/>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Create from scratch</a:t>
            </a:r>
          </a:p>
          <a:p>
            <a:pPr marR="0" lvl="0" algn="l" defTabSz="457200" rtl="0" eaLnBrk="1" fontAlgn="auto" latinLnBrk="0" hangingPunct="1">
              <a:lnSpc>
                <a:spcPct val="100000"/>
              </a:lnSpc>
              <a:spcBef>
                <a:spcPts val="0"/>
              </a:spcBef>
              <a:spcAft>
                <a:spcPts val="0"/>
              </a:spcAft>
              <a:buClrTx/>
              <a:buSzTx/>
              <a:tabLst/>
              <a:defRPr/>
            </a:pPr>
            <a:endParaRPr lang="en-IN" dirty="0"/>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dirty="0"/>
              <a:t>Convert an existing activity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R="0" lvl="0" algn="l" defTabSz="457200" rtl="0" eaLnBrk="1" fontAlgn="auto" latinLnBrk="0" hangingPunct="1">
              <a:lnSpc>
                <a:spcPct val="100000"/>
              </a:lnSpc>
              <a:spcBef>
                <a:spcPts val="0"/>
              </a:spcBef>
              <a:spcAft>
                <a:spcPts val="0"/>
              </a:spcAft>
              <a:buClrTx/>
              <a:buSzTx/>
              <a:tabLst/>
              <a:defRPr/>
            </a:pPr>
            <a:endParaRPr lang="en-US" dirty="0"/>
          </a:p>
          <a:p>
            <a:pPr marR="0" lvl="0" algn="l" defTabSz="457200" rtl="0" eaLnBrk="1" fontAlgn="auto" latinLnBrk="0" hangingPunct="1">
              <a:lnSpc>
                <a:spcPct val="100000"/>
              </a:lnSpc>
              <a:spcBef>
                <a:spcPts val="0"/>
              </a:spcBef>
              <a:spcAft>
                <a:spcPts val="0"/>
              </a:spcAft>
              <a:buClrTx/>
              <a:buSzTx/>
              <a:tabLst/>
              <a:defRPr/>
            </a:pPr>
            <a:endParaRPr lang="en-US" dirty="0"/>
          </a:p>
          <a:p>
            <a:pPr marR="0" lvl="0" algn="l" defTabSz="457200" rtl="0" eaLnBrk="1" fontAlgn="auto" latinLnBrk="0" hangingPunct="1">
              <a:lnSpc>
                <a:spcPct val="100000"/>
              </a:lnSpc>
              <a:spcBef>
                <a:spcPts val="0"/>
              </a:spcBef>
              <a:spcAft>
                <a:spcPts val="0"/>
              </a:spcAft>
              <a:buClrTx/>
              <a:buSzTx/>
              <a:tabLst/>
              <a:defRPr/>
            </a:pPr>
            <a:r>
              <a:rPr lang="en-US" dirty="0"/>
              <a:t>The algorithm begins automatically allocating traffic once at least two of the experiences in the activity have a minimum of 1000 visitors and 50 conversions. From that point onwards, the allocation is evaluated each hour, and readjusted whenever there is a relative difference of at least 5% between the conversion rates of the experiences</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81051954"/>
      </p:ext>
    </p:extLst>
  </p:cSld>
  <p:clrMapOvr>
    <a:overrideClrMapping bg1="lt1" tx1="dk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Managing Activities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832949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Arial"/>
                <a:ea typeface="+mn-ea"/>
                <a:cs typeface="+mn-cs"/>
              </a:rPr>
              <a:t>I</a:t>
            </a:r>
            <a:r>
              <a:rPr lang="en-US" dirty="0"/>
              <a:t>n the Activities list, activities may be sorted by a variety of filters to find your activities more easily.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248AEF67-C7CA-C1CB-7688-B29A58488F45}"/>
              </a:ext>
            </a:extLst>
          </p:cNvPr>
          <p:cNvPicPr>
            <a:picLocks noChangeAspect="1"/>
          </p:cNvPicPr>
          <p:nvPr/>
        </p:nvPicPr>
        <p:blipFill>
          <a:blip r:embed="rId5"/>
          <a:stretch>
            <a:fillRect/>
          </a:stretch>
        </p:blipFill>
        <p:spPr>
          <a:xfrm>
            <a:off x="95250" y="1143589"/>
            <a:ext cx="8560553" cy="3123691"/>
          </a:xfrm>
          <a:prstGeom prst="rect">
            <a:avLst/>
          </a:prstGeom>
        </p:spPr>
      </p:pic>
    </p:spTree>
    <p:extLst>
      <p:ext uri="{BB962C8B-B14F-4D97-AF65-F5344CB8AC3E}">
        <p14:creationId xmlns:p14="http://schemas.microsoft.com/office/powerpoint/2010/main" val="3726486165"/>
      </p:ext>
    </p:extLst>
  </p:cSld>
  <p:clrMapOvr>
    <a:overrideClrMapping bg1="lt1" tx1="dk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Composing Experiences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8329493" cy="203132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1" dirty="0"/>
              <a:t>VEC Actions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Actions for Text and Images</a:t>
            </a:r>
            <a:endParaRPr lang="en-IN" dirty="0">
              <a:solidFill>
                <a:srgbClr val="000000"/>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Actions for Links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65395234"/>
      </p:ext>
    </p:extLst>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69449" y="-20082"/>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What is Targeting?</a:t>
            </a:r>
          </a:p>
        </p:txBody>
      </p:sp>
      <p:sp>
        <p:nvSpPr>
          <p:cNvPr id="5" name="TextBox 4">
            <a:extLst>
              <a:ext uri="{FF2B5EF4-FFF2-40B4-BE49-F238E27FC236}">
                <a16:creationId xmlns:a16="http://schemas.microsoft.com/office/drawing/2014/main" id="{97317B79-7A45-153A-3C53-14BF5926D2D2}"/>
              </a:ext>
            </a:extLst>
          </p:cNvPr>
          <p:cNvSpPr txBox="1"/>
          <p:nvPr/>
        </p:nvSpPr>
        <p:spPr>
          <a:xfrm>
            <a:off x="383048" y="424576"/>
            <a:ext cx="8377903" cy="1477328"/>
          </a:xfrm>
          <a:prstGeom prst="rect">
            <a:avLst/>
          </a:prstGeom>
          <a:noFill/>
        </p:spPr>
        <p:txBody>
          <a:bodyPr wrap="square">
            <a:spAutoFit/>
          </a:bodyPr>
          <a:lstStyle/>
          <a:p>
            <a:r>
              <a:rPr lang="en-US" dirty="0"/>
              <a:t>The whole point of targeting is to identify how different segments of visitors respond differently to different content, and to leverage that information to create more engaging user experiences. Targeting is different from personalization, or individualization, because with targeting, the objective is to target broad segments most likely to impact your key metrics or bottom line</a:t>
            </a:r>
            <a:endParaRPr lang="en-IN" dirty="0"/>
          </a:p>
        </p:txBody>
      </p:sp>
      <p:pic>
        <p:nvPicPr>
          <p:cNvPr id="8" name="Picture 7">
            <a:extLst>
              <a:ext uri="{FF2B5EF4-FFF2-40B4-BE49-F238E27FC236}">
                <a16:creationId xmlns:a16="http://schemas.microsoft.com/office/drawing/2014/main" id="{6EF82ACD-B4A3-B9DC-38DD-B5B60CD24405}"/>
              </a:ext>
            </a:extLst>
          </p:cNvPr>
          <p:cNvPicPr>
            <a:picLocks noChangeAspect="1"/>
          </p:cNvPicPr>
          <p:nvPr/>
        </p:nvPicPr>
        <p:blipFill>
          <a:blip r:embed="rId5"/>
          <a:stretch>
            <a:fillRect/>
          </a:stretch>
        </p:blipFill>
        <p:spPr>
          <a:xfrm>
            <a:off x="2347994" y="1901601"/>
            <a:ext cx="4045056" cy="2817323"/>
          </a:xfrm>
          <a:prstGeom prst="rect">
            <a:avLst/>
          </a:prstGeom>
        </p:spPr>
      </p:pic>
    </p:spTree>
    <p:extLst>
      <p:ext uri="{BB962C8B-B14F-4D97-AF65-F5344CB8AC3E}">
        <p14:creationId xmlns:p14="http://schemas.microsoft.com/office/powerpoint/2010/main" val="1233524635"/>
      </p:ext>
    </p:extLst>
  </p:cSld>
  <p:clrMapOvr>
    <a:overrideClrMapping bg1="lt1" tx1="dk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Changing Overlays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2961869" cy="480131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Change Overlay feature enables you to color-code elements, making it easier for you to locate them as you create your experiences. To enable Change Overlay, select the type of element you want to highlight, then select the color in which you would like it to be highlighted, and finally toggle overlays to “on.”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45982776-327C-82DB-ADA3-E3ADD7C256B0}"/>
              </a:ext>
            </a:extLst>
          </p:cNvPr>
          <p:cNvPicPr>
            <a:picLocks noChangeAspect="1"/>
          </p:cNvPicPr>
          <p:nvPr/>
        </p:nvPicPr>
        <p:blipFill>
          <a:blip r:embed="rId5"/>
          <a:stretch>
            <a:fillRect/>
          </a:stretch>
        </p:blipFill>
        <p:spPr>
          <a:xfrm>
            <a:off x="3295610" y="701134"/>
            <a:ext cx="5848390" cy="3505305"/>
          </a:xfrm>
          <a:prstGeom prst="rect">
            <a:avLst/>
          </a:prstGeom>
        </p:spPr>
      </p:pic>
    </p:spTree>
    <p:extLst>
      <p:ext uri="{BB962C8B-B14F-4D97-AF65-F5344CB8AC3E}">
        <p14:creationId xmlns:p14="http://schemas.microsoft.com/office/powerpoint/2010/main" val="3383377449"/>
      </p:ext>
    </p:extLst>
  </p:cSld>
  <p:clrMapOvr>
    <a:overrideClrMapping bg1="lt1" tx1="dk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Configuring the VEC</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8744430"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You also know that when you click on the Configure icon at the top of the VEC, you can view or modify the main activity URL, as well as create multipage activities. In this section, we consider some of the additional options available in that location.</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FD4CDA9F-7D29-7FE4-3ED1-A0E46C00DE8B}"/>
              </a:ext>
            </a:extLst>
          </p:cNvPr>
          <p:cNvPicPr>
            <a:picLocks noChangeAspect="1"/>
          </p:cNvPicPr>
          <p:nvPr/>
        </p:nvPicPr>
        <p:blipFill>
          <a:blip r:embed="rId5"/>
          <a:stretch>
            <a:fillRect/>
          </a:stretch>
        </p:blipFill>
        <p:spPr>
          <a:xfrm>
            <a:off x="3366567" y="1454904"/>
            <a:ext cx="1704975" cy="3048000"/>
          </a:xfrm>
          <a:prstGeom prst="rect">
            <a:avLst/>
          </a:prstGeom>
        </p:spPr>
      </p:pic>
    </p:spTree>
    <p:extLst>
      <p:ext uri="{BB962C8B-B14F-4D97-AF65-F5344CB8AC3E}">
        <p14:creationId xmlns:p14="http://schemas.microsoft.com/office/powerpoint/2010/main" val="2122221029"/>
      </p:ext>
    </p:extLst>
  </p:cSld>
  <p:clrMapOvr>
    <a:overrideClrMapping bg1="lt1" tx1="dk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Form-based Activity Creation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8744430"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Activity creation through the Form-based Experience Composer (FEC) is available for marketers who want to construct experiences based on named locations (regional </a:t>
            </a:r>
            <a:r>
              <a:rPr lang="en-US" dirty="0" err="1"/>
              <a:t>mboxes</a:t>
            </a:r>
            <a:r>
              <a:rPr lang="en-US" dirty="0"/>
              <a:t>). </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extLst>
              <a:ext uri="{FF2B5EF4-FFF2-40B4-BE49-F238E27FC236}">
                <a16:creationId xmlns:a16="http://schemas.microsoft.com/office/drawing/2014/main" id="{9A4D88A0-5AFD-0EDD-7582-A3BF62D436AB}"/>
              </a:ext>
            </a:extLst>
          </p:cNvPr>
          <p:cNvPicPr>
            <a:picLocks noChangeAspect="1"/>
          </p:cNvPicPr>
          <p:nvPr/>
        </p:nvPicPr>
        <p:blipFill>
          <a:blip r:embed="rId5"/>
          <a:stretch>
            <a:fillRect/>
          </a:stretch>
        </p:blipFill>
        <p:spPr>
          <a:xfrm>
            <a:off x="1175656" y="1316606"/>
            <a:ext cx="5967933" cy="3443038"/>
          </a:xfrm>
          <a:prstGeom prst="rect">
            <a:avLst/>
          </a:prstGeom>
        </p:spPr>
      </p:pic>
    </p:spTree>
    <p:extLst>
      <p:ext uri="{BB962C8B-B14F-4D97-AF65-F5344CB8AC3E}">
        <p14:creationId xmlns:p14="http://schemas.microsoft.com/office/powerpoint/2010/main" val="3656221063"/>
      </p:ext>
    </p:extLst>
  </p:cSld>
  <p:clrMapOvr>
    <a:overrideClrMapping bg1="lt1" tx1="dk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Form-based Activity Creation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8744430" cy="2862322"/>
          </a:xfrm>
          <a:prstGeom prst="rect">
            <a:avLst/>
          </a:prstGeom>
          <a:noFill/>
        </p:spPr>
        <p:txBody>
          <a:bodyPr wrap="square">
            <a:spAutoFit/>
          </a:bodyPr>
          <a:lstStyle/>
          <a:p>
            <a:pPr marL="285750" indent="-285750">
              <a:buFont typeface="Arial" panose="020B0604020202020204" pitchFamily="34" charset="0"/>
              <a:buChar char="•"/>
              <a:defRPr/>
            </a:pPr>
            <a:r>
              <a:rPr lang="en-US" dirty="0"/>
              <a:t>Change Offer lets the user select from HTML offers that were previously saved. </a:t>
            </a:r>
          </a:p>
          <a:p>
            <a:pPr>
              <a:defRPr/>
            </a:pPr>
            <a:r>
              <a:rPr lang="en-US" dirty="0"/>
              <a:t>•   Change Redirect Offer lets the user select from redirect offers that were previously saved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Change Image Offer lets the user select from assets that were previously uploaded to the Content Library.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Change Remote Offer lets the user select from remote offers that were previously saved.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Use Default Content re-establishes default content for the location.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Create HTML Offer lets the user create a new HTML offer as opposed to selecting from a previously saved one.</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083277841"/>
      </p:ext>
    </p:extLst>
  </p:cSld>
  <p:clrMapOvr>
    <a:overrideClrMapping bg1="lt1" tx1="dk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The Content Library</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87DBED9-65DE-89C8-8DA9-D5908D9CC263}"/>
              </a:ext>
            </a:extLst>
          </p:cNvPr>
          <p:cNvSpPr txBox="1"/>
          <p:nvPr/>
        </p:nvSpPr>
        <p:spPr>
          <a:xfrm>
            <a:off x="199785" y="516909"/>
            <a:ext cx="8744430" cy="2308324"/>
          </a:xfrm>
          <a:prstGeom prst="rect">
            <a:avLst/>
          </a:prstGeom>
          <a:noFill/>
        </p:spPr>
        <p:txBody>
          <a:bodyPr wrap="square">
            <a:spAutoFit/>
          </a:bodyPr>
          <a:lstStyle/>
          <a:p>
            <a:pPr>
              <a:defRPr/>
            </a:pPr>
            <a:r>
              <a:rPr lang="en-US" dirty="0"/>
              <a:t>The Adobe Target Content Library enables marketers to manage the offers relevant to their optimization activities. It is integrated with the Marketing Cloud, giving marketers a set of capabilities that extend beyond Adobe Target to leverage assets (image offers) available across solutions.</a:t>
            </a:r>
          </a:p>
          <a:p>
            <a:pPr>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a:defRPr/>
            </a:pPr>
            <a:r>
              <a:rPr lang="en-US" dirty="0"/>
              <a:t>Key takeaway points regarding the Content Library: </a:t>
            </a:r>
          </a:p>
          <a:p>
            <a:pPr>
              <a:defRPr/>
            </a:pPr>
            <a:r>
              <a:rPr lang="en-US" dirty="0"/>
              <a:t>• It is a central repository for managing all assets and offers. </a:t>
            </a:r>
          </a:p>
          <a:p>
            <a:pPr>
              <a:defRPr/>
            </a:pPr>
            <a:r>
              <a:rPr lang="en-US" dirty="0"/>
              <a:t>• It allows for easy organization and re-use of content.</a:t>
            </a:r>
            <a:endParaRPr lang="en-US" dirty="0">
              <a:solidFill>
                <a:srgbClr val="000000"/>
              </a:solidFill>
              <a:latin typeface="Arial"/>
            </a:endParaRPr>
          </a:p>
        </p:txBody>
      </p:sp>
      <p:pic>
        <p:nvPicPr>
          <p:cNvPr id="6" name="Picture 5">
            <a:extLst>
              <a:ext uri="{FF2B5EF4-FFF2-40B4-BE49-F238E27FC236}">
                <a16:creationId xmlns:a16="http://schemas.microsoft.com/office/drawing/2014/main" id="{437A5981-90E7-4A8A-7F2F-8DF618BDECE0}"/>
              </a:ext>
            </a:extLst>
          </p:cNvPr>
          <p:cNvPicPr>
            <a:picLocks noChangeAspect="1"/>
          </p:cNvPicPr>
          <p:nvPr/>
        </p:nvPicPr>
        <p:blipFill>
          <a:blip r:embed="rId5"/>
          <a:stretch>
            <a:fillRect/>
          </a:stretch>
        </p:blipFill>
        <p:spPr>
          <a:xfrm>
            <a:off x="278146" y="2916684"/>
            <a:ext cx="8028294" cy="1571855"/>
          </a:xfrm>
          <a:prstGeom prst="rect">
            <a:avLst/>
          </a:prstGeom>
        </p:spPr>
      </p:pic>
    </p:spTree>
    <p:extLst>
      <p:ext uri="{BB962C8B-B14F-4D97-AF65-F5344CB8AC3E}">
        <p14:creationId xmlns:p14="http://schemas.microsoft.com/office/powerpoint/2010/main" val="2000743652"/>
      </p:ext>
    </p:extLst>
  </p:cSld>
  <p:clrMapOvr>
    <a:overrideClrMapping bg1="lt1" tx1="dk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HTML Offers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7" name="Picture 6">
            <a:extLst>
              <a:ext uri="{FF2B5EF4-FFF2-40B4-BE49-F238E27FC236}">
                <a16:creationId xmlns:a16="http://schemas.microsoft.com/office/drawing/2014/main" id="{CC5FD79D-84E3-D76D-45ED-F1E6B68CFE36}"/>
              </a:ext>
            </a:extLst>
          </p:cNvPr>
          <p:cNvPicPr>
            <a:picLocks noChangeAspect="1"/>
          </p:cNvPicPr>
          <p:nvPr/>
        </p:nvPicPr>
        <p:blipFill>
          <a:blip r:embed="rId5"/>
          <a:stretch>
            <a:fillRect/>
          </a:stretch>
        </p:blipFill>
        <p:spPr>
          <a:xfrm>
            <a:off x="3649915" y="764579"/>
            <a:ext cx="4969489" cy="3342736"/>
          </a:xfrm>
          <a:prstGeom prst="rect">
            <a:avLst/>
          </a:prstGeom>
        </p:spPr>
      </p:pic>
      <p:pic>
        <p:nvPicPr>
          <p:cNvPr id="9" name="Picture 8">
            <a:extLst>
              <a:ext uri="{FF2B5EF4-FFF2-40B4-BE49-F238E27FC236}">
                <a16:creationId xmlns:a16="http://schemas.microsoft.com/office/drawing/2014/main" id="{E702BA9A-5255-C00C-41CE-97F33B5C5028}"/>
              </a:ext>
            </a:extLst>
          </p:cNvPr>
          <p:cNvPicPr>
            <a:picLocks noChangeAspect="1"/>
          </p:cNvPicPr>
          <p:nvPr/>
        </p:nvPicPr>
        <p:blipFill>
          <a:blip r:embed="rId6"/>
          <a:stretch>
            <a:fillRect/>
          </a:stretch>
        </p:blipFill>
        <p:spPr>
          <a:xfrm>
            <a:off x="666750" y="1070475"/>
            <a:ext cx="1562100" cy="2724150"/>
          </a:xfrm>
          <a:prstGeom prst="rect">
            <a:avLst/>
          </a:prstGeom>
        </p:spPr>
      </p:pic>
    </p:spTree>
    <p:extLst>
      <p:ext uri="{BB962C8B-B14F-4D97-AF65-F5344CB8AC3E}">
        <p14:creationId xmlns:p14="http://schemas.microsoft.com/office/powerpoint/2010/main" val="1178292647"/>
      </p:ext>
    </p:extLst>
  </p:cSld>
  <p:clrMapOvr>
    <a:overrideClrMapping bg1="lt1" tx1="dk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Redirect Offers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0159CAC-CF1F-A90C-D353-01253CC51453}"/>
              </a:ext>
            </a:extLst>
          </p:cNvPr>
          <p:cNvSpPr txBox="1"/>
          <p:nvPr/>
        </p:nvSpPr>
        <p:spPr>
          <a:xfrm>
            <a:off x="81643" y="565190"/>
            <a:ext cx="8870736" cy="1754326"/>
          </a:xfrm>
          <a:prstGeom prst="rect">
            <a:avLst/>
          </a:prstGeom>
          <a:noFill/>
        </p:spPr>
        <p:txBody>
          <a:bodyPr wrap="square">
            <a:spAutoFit/>
          </a:bodyPr>
          <a:lstStyle/>
          <a:p>
            <a:r>
              <a:rPr lang="en-US" dirty="0"/>
              <a:t>Redirect offers may be used in the Form-based Experience Composer (FEC) to either: </a:t>
            </a:r>
          </a:p>
          <a:p>
            <a:r>
              <a:rPr lang="en-US" dirty="0"/>
              <a:t>• Redirect to a new page when the page loads and the </a:t>
            </a:r>
            <a:r>
              <a:rPr lang="en-US" dirty="0" err="1"/>
              <a:t>mbox</a:t>
            </a:r>
            <a:r>
              <a:rPr lang="en-US" dirty="0"/>
              <a:t> call fires at the top of the page (a URL redirect offer) </a:t>
            </a:r>
          </a:p>
          <a:p>
            <a:r>
              <a:rPr lang="en-US" dirty="0"/>
              <a:t>• Load an asset (an image redirect offer)</a:t>
            </a:r>
          </a:p>
          <a:p>
            <a:endParaRPr lang="en-US" dirty="0"/>
          </a:p>
        </p:txBody>
      </p:sp>
      <p:pic>
        <p:nvPicPr>
          <p:cNvPr id="8" name="Picture 7">
            <a:extLst>
              <a:ext uri="{FF2B5EF4-FFF2-40B4-BE49-F238E27FC236}">
                <a16:creationId xmlns:a16="http://schemas.microsoft.com/office/drawing/2014/main" id="{9818784E-FADB-ADBC-6FCC-4DF819740C5B}"/>
              </a:ext>
            </a:extLst>
          </p:cNvPr>
          <p:cNvPicPr>
            <a:picLocks noChangeAspect="1"/>
          </p:cNvPicPr>
          <p:nvPr/>
        </p:nvPicPr>
        <p:blipFill>
          <a:blip r:embed="rId5"/>
          <a:stretch>
            <a:fillRect/>
          </a:stretch>
        </p:blipFill>
        <p:spPr>
          <a:xfrm>
            <a:off x="6008914" y="1511019"/>
            <a:ext cx="2521756" cy="3307453"/>
          </a:xfrm>
          <a:prstGeom prst="rect">
            <a:avLst/>
          </a:prstGeom>
        </p:spPr>
      </p:pic>
      <p:sp>
        <p:nvSpPr>
          <p:cNvPr id="11" name="TextBox 10">
            <a:extLst>
              <a:ext uri="{FF2B5EF4-FFF2-40B4-BE49-F238E27FC236}">
                <a16:creationId xmlns:a16="http://schemas.microsoft.com/office/drawing/2014/main" id="{CD729DD7-6125-0548-966E-ADA7E648431B}"/>
              </a:ext>
            </a:extLst>
          </p:cNvPr>
          <p:cNvSpPr txBox="1"/>
          <p:nvPr/>
        </p:nvSpPr>
        <p:spPr>
          <a:xfrm>
            <a:off x="81643" y="2344490"/>
            <a:ext cx="4572000" cy="2308324"/>
          </a:xfrm>
          <a:prstGeom prst="rect">
            <a:avLst/>
          </a:prstGeom>
          <a:noFill/>
        </p:spPr>
        <p:txBody>
          <a:bodyPr wrap="square">
            <a:spAutoFit/>
          </a:bodyPr>
          <a:lstStyle/>
          <a:p>
            <a:r>
              <a:rPr lang="en-US" dirty="0"/>
              <a:t>The primary use case for image redirect offers is to enable click-through redirection in a non-web environment, such as in an email, where JavaScript cannot be delivered directly. Tests may also be performed that compare different images served within the email to gauge which content translates to higher lift.</a:t>
            </a:r>
            <a:endParaRPr lang="en-IN" dirty="0"/>
          </a:p>
        </p:txBody>
      </p:sp>
    </p:spTree>
    <p:extLst>
      <p:ext uri="{BB962C8B-B14F-4D97-AF65-F5344CB8AC3E}">
        <p14:creationId xmlns:p14="http://schemas.microsoft.com/office/powerpoint/2010/main" val="2083012661"/>
      </p:ext>
    </p:extLst>
  </p:cSld>
  <p:clrMapOvr>
    <a:overrideClrMapping bg1="lt1" tx1="dk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Redirect Offers </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0159CAC-CF1F-A90C-D353-01253CC51453}"/>
              </a:ext>
            </a:extLst>
          </p:cNvPr>
          <p:cNvSpPr txBox="1"/>
          <p:nvPr/>
        </p:nvSpPr>
        <p:spPr>
          <a:xfrm>
            <a:off x="81643" y="565190"/>
            <a:ext cx="8870736" cy="923330"/>
          </a:xfrm>
          <a:prstGeom prst="rect">
            <a:avLst/>
          </a:prstGeom>
          <a:noFill/>
        </p:spPr>
        <p:txBody>
          <a:bodyPr wrap="square">
            <a:spAutoFit/>
          </a:bodyPr>
          <a:lstStyle/>
          <a:p>
            <a:r>
              <a:rPr lang="en-US" dirty="0"/>
              <a:t>In the VEC, use Redirect to URL (as opposed to a redirect offer) to redirect the browser to a different page when the visitor sees that experience. Or, to modify clickthrough links on given elements, use Edit Link</a:t>
            </a:r>
          </a:p>
        </p:txBody>
      </p:sp>
    </p:spTree>
    <p:extLst>
      <p:ext uri="{BB962C8B-B14F-4D97-AF65-F5344CB8AC3E}">
        <p14:creationId xmlns:p14="http://schemas.microsoft.com/office/powerpoint/2010/main" val="49661531"/>
      </p:ext>
    </p:extLst>
  </p:cSld>
  <p:clrMapOvr>
    <a:overrideClrMapping bg1="lt1" tx1="dk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Image Offers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0159CAC-CF1F-A90C-D353-01253CC51453}"/>
              </a:ext>
            </a:extLst>
          </p:cNvPr>
          <p:cNvSpPr txBox="1"/>
          <p:nvPr/>
        </p:nvSpPr>
        <p:spPr>
          <a:xfrm>
            <a:off x="81643" y="565190"/>
            <a:ext cx="8870736" cy="2862322"/>
          </a:xfrm>
          <a:prstGeom prst="rect">
            <a:avLst/>
          </a:prstGeom>
          <a:noFill/>
        </p:spPr>
        <p:txBody>
          <a:bodyPr wrap="square">
            <a:spAutoFit/>
          </a:bodyPr>
          <a:lstStyle/>
          <a:p>
            <a:r>
              <a:rPr lang="en-US" dirty="0"/>
              <a:t>Image offers are visual assets served by Adobe Target during activities. Thanks to fluid integration between Adobe Target and Scene7, having Scene7 enables you to upload image offers and access them using Swap Image in the Visual Experience Composer.</a:t>
            </a:r>
          </a:p>
          <a:p>
            <a:endParaRPr lang="en-US" dirty="0"/>
          </a:p>
          <a:p>
            <a:r>
              <a:rPr lang="en-US" dirty="0"/>
              <a:t>In the absence of Scene7, you would use Edit Source to modify images in the VEC. Read on for additional details and examples.</a:t>
            </a:r>
          </a:p>
          <a:p>
            <a:endParaRPr lang="en-US" dirty="0"/>
          </a:p>
          <a:p>
            <a:r>
              <a:rPr lang="en-US" dirty="0"/>
              <a:t>Submit your Scene7 region, </a:t>
            </a:r>
            <a:r>
              <a:rPr lang="en-US" dirty="0" err="1"/>
              <a:t>adhoc</a:t>
            </a:r>
            <a:r>
              <a:rPr lang="en-US" dirty="0"/>
              <a:t> folder name (the Scene7 folder into which you will be saving assets), and the email address and password you use to log in to Scene7.</a:t>
            </a:r>
          </a:p>
        </p:txBody>
      </p:sp>
    </p:spTree>
    <p:extLst>
      <p:ext uri="{BB962C8B-B14F-4D97-AF65-F5344CB8AC3E}">
        <p14:creationId xmlns:p14="http://schemas.microsoft.com/office/powerpoint/2010/main" val="2824859275"/>
      </p:ext>
    </p:extLst>
  </p:cSld>
  <p:clrMapOvr>
    <a:overrideClrMapping bg1="lt1" tx1="dk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Audiences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0159CAC-CF1F-A90C-D353-01253CC51453}"/>
              </a:ext>
            </a:extLst>
          </p:cNvPr>
          <p:cNvSpPr txBox="1"/>
          <p:nvPr/>
        </p:nvSpPr>
        <p:spPr>
          <a:xfrm>
            <a:off x="81643" y="565190"/>
            <a:ext cx="8870736" cy="2585323"/>
          </a:xfrm>
          <a:prstGeom prst="rect">
            <a:avLst/>
          </a:prstGeom>
          <a:noFill/>
        </p:spPr>
        <p:txBody>
          <a:bodyPr wrap="square">
            <a:spAutoFit/>
          </a:bodyPr>
          <a:lstStyle/>
          <a:p>
            <a:r>
              <a:rPr lang="en-US" dirty="0"/>
              <a:t>An audience is a group of people who share a certain characteristic (or set of characteristics).</a:t>
            </a:r>
          </a:p>
          <a:p>
            <a:endParaRPr lang="en-US" dirty="0"/>
          </a:p>
          <a:p>
            <a:r>
              <a:rPr lang="en-US" dirty="0"/>
              <a:t>Examples of audiences could include: Visitors from Google, Visitors from Yahoo, Visitors who purchased in the past, Registered Users, Unregistered Users, Males, Females, Visitors over 50 years of age, and so on.</a:t>
            </a:r>
          </a:p>
          <a:p>
            <a:endParaRPr lang="en-US" dirty="0"/>
          </a:p>
          <a:p>
            <a:r>
              <a:rPr lang="en-IN" dirty="0"/>
              <a:t>Activity-Specific Audiences</a:t>
            </a:r>
            <a:r>
              <a:rPr lang="en-US" dirty="0"/>
              <a:t>: To create an activity-specific audience, once again, click to change the audience when in the Targeting step of activity configuration.</a:t>
            </a:r>
          </a:p>
        </p:txBody>
      </p:sp>
    </p:spTree>
    <p:extLst>
      <p:ext uri="{BB962C8B-B14F-4D97-AF65-F5344CB8AC3E}">
        <p14:creationId xmlns:p14="http://schemas.microsoft.com/office/powerpoint/2010/main" val="1575848924"/>
      </p:ext>
    </p:extLst>
  </p:cSld>
  <p:clrMapOvr>
    <a:overrideClrMapping bg1="lt1" tx1="dk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024749" y="-20082"/>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Adobe Target Premium vs Standard</a:t>
            </a:r>
          </a:p>
        </p:txBody>
      </p:sp>
      <p:sp>
        <p:nvSpPr>
          <p:cNvPr id="5" name="TextBox 4">
            <a:extLst>
              <a:ext uri="{FF2B5EF4-FFF2-40B4-BE49-F238E27FC236}">
                <a16:creationId xmlns:a16="http://schemas.microsoft.com/office/drawing/2014/main" id="{97317B79-7A45-153A-3C53-14BF5926D2D2}"/>
              </a:ext>
            </a:extLst>
          </p:cNvPr>
          <p:cNvSpPr txBox="1"/>
          <p:nvPr/>
        </p:nvSpPr>
        <p:spPr>
          <a:xfrm>
            <a:off x="383048" y="424576"/>
            <a:ext cx="8377903" cy="5355312"/>
          </a:xfrm>
          <a:prstGeom prst="rect">
            <a:avLst/>
          </a:prstGeom>
          <a:noFill/>
        </p:spPr>
        <p:txBody>
          <a:bodyPr wrap="square">
            <a:spAutoFit/>
          </a:bodyPr>
          <a:lstStyle/>
          <a:p>
            <a:pPr algn="l"/>
            <a:r>
              <a:rPr lang="en-US" b="1" i="0" dirty="0">
                <a:solidFill>
                  <a:srgbClr val="4A4A4A"/>
                </a:solidFill>
                <a:effectLst/>
                <a:latin typeface="var(--mod-heading-sans-serif-font-family, var(--spectrum-heading-sans-serif-font-family))"/>
              </a:rPr>
              <a:t>Target Standard</a:t>
            </a:r>
          </a:p>
          <a:p>
            <a:pPr algn="l"/>
            <a:r>
              <a:rPr lang="en-US" b="0" i="0" dirty="0">
                <a:effectLst/>
                <a:latin typeface="var(--mod-body-sans-serif-font-family, var(--spectrum-body-sans-serif-font-family))"/>
              </a:rPr>
              <a:t>Target Standard is the front end to Adobe Target that helps you visually create and manage A/B tests and rules-based targeting activities. Target Standard supports custom code insertion both in and out of the Visual Experience Composer (VEC) workflow. Target Standard offers a simplified implementation strategy with your digital properties.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algn="l"/>
            <a:r>
              <a:rPr lang="en-US" b="1" i="0" dirty="0">
                <a:solidFill>
                  <a:srgbClr val="4A4A4A"/>
                </a:solidFill>
                <a:effectLst/>
                <a:latin typeface="var(--mod-heading-sans-serif-font-family, var(--spectrum-heading-sans-serif-font-family))"/>
              </a:rPr>
              <a:t>Target Premium</a:t>
            </a:r>
          </a:p>
          <a:p>
            <a:pPr algn="l" fontAlgn="b"/>
            <a:r>
              <a:rPr lang="en-US" b="0" i="0" dirty="0">
                <a:effectLst/>
                <a:latin typeface="var(--mod-body-sans-serif-font-family, var(--spectrum-body-sans-serif-font-family))"/>
              </a:rPr>
              <a:t>Premium</a:t>
            </a:r>
          </a:p>
          <a:p>
            <a:pPr algn="l"/>
            <a:r>
              <a:rPr lang="en-US" b="0" i="0" dirty="0">
                <a:effectLst/>
                <a:latin typeface="var(--mod-body-sans-serif-font-family, var(--spectrum-body-sans-serif-font-family))"/>
              </a:rPr>
              <a:t>Target Premium is an advanced Target offering that requires a license to add premium features to Target Standard.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i="0" dirty="0">
                <a:solidFill>
                  <a:srgbClr val="363636"/>
                </a:solidFill>
                <a:effectLst/>
                <a:latin typeface="Adobe Clean"/>
              </a:rPr>
              <a:t>Target Premium includes the following features: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363636"/>
                </a:solidFill>
                <a:latin typeface="Adobe Clean"/>
              </a:rPr>
              <a:t>Automated Personalization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363636"/>
                </a:solidFill>
                <a:latin typeface="Adobe Clean"/>
              </a:rPr>
              <a:t>Auto-Target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363636"/>
                </a:solidFill>
                <a:latin typeface="Adobe Clean"/>
              </a:rPr>
              <a:t>Recommendations</a:t>
            </a:r>
            <a:endParaRPr lang="en-IN" dirty="0">
              <a:solidFill>
                <a:srgbClr val="000000"/>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solidFill>
                <a:srgbClr val="000000"/>
              </a:solidFill>
              <a:latin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012792054"/>
      </p:ext>
    </p:extLst>
  </p:cSld>
  <p:clrMapOvr>
    <a:overrideClrMapping bg1="lt1" tx1="dk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Audience List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0159CAC-CF1F-A90C-D353-01253CC51453}"/>
              </a:ext>
            </a:extLst>
          </p:cNvPr>
          <p:cNvSpPr txBox="1"/>
          <p:nvPr/>
        </p:nvSpPr>
        <p:spPr>
          <a:xfrm>
            <a:off x="81643" y="565190"/>
            <a:ext cx="8870736" cy="1477328"/>
          </a:xfrm>
          <a:prstGeom prst="rect">
            <a:avLst/>
          </a:prstGeom>
          <a:noFill/>
        </p:spPr>
        <p:txBody>
          <a:bodyPr wrap="square">
            <a:spAutoFit/>
          </a:bodyPr>
          <a:lstStyle/>
          <a:p>
            <a:r>
              <a:rPr lang="en-US" dirty="0"/>
              <a:t>The Audiences list holds two types of audiences. </a:t>
            </a:r>
          </a:p>
          <a:p>
            <a:r>
              <a:rPr lang="en-US" dirty="0"/>
              <a:t>• Pre-built audiences </a:t>
            </a:r>
          </a:p>
          <a:p>
            <a:r>
              <a:rPr lang="en-US" dirty="0"/>
              <a:t>• Custom audiences</a:t>
            </a:r>
          </a:p>
          <a:p>
            <a:endParaRPr lang="en-US" dirty="0"/>
          </a:p>
          <a:p>
            <a:endParaRPr lang="en-US" dirty="0"/>
          </a:p>
        </p:txBody>
      </p:sp>
      <p:pic>
        <p:nvPicPr>
          <p:cNvPr id="6" name="Picture 5">
            <a:extLst>
              <a:ext uri="{FF2B5EF4-FFF2-40B4-BE49-F238E27FC236}">
                <a16:creationId xmlns:a16="http://schemas.microsoft.com/office/drawing/2014/main" id="{6E95C4F6-8FE0-0909-B3B2-C3D27AE9903C}"/>
              </a:ext>
            </a:extLst>
          </p:cNvPr>
          <p:cNvPicPr>
            <a:picLocks noChangeAspect="1"/>
          </p:cNvPicPr>
          <p:nvPr/>
        </p:nvPicPr>
        <p:blipFill>
          <a:blip r:embed="rId5"/>
          <a:stretch>
            <a:fillRect/>
          </a:stretch>
        </p:blipFill>
        <p:spPr>
          <a:xfrm>
            <a:off x="2728176" y="1070475"/>
            <a:ext cx="5470551" cy="3235456"/>
          </a:xfrm>
          <a:prstGeom prst="rect">
            <a:avLst/>
          </a:prstGeom>
        </p:spPr>
      </p:pic>
    </p:spTree>
    <p:extLst>
      <p:ext uri="{BB962C8B-B14F-4D97-AF65-F5344CB8AC3E}">
        <p14:creationId xmlns:p14="http://schemas.microsoft.com/office/powerpoint/2010/main" val="966011064"/>
      </p:ext>
    </p:extLst>
  </p:cSld>
  <p:clrMapOvr>
    <a:overrideClrMapping bg1="lt1" tx1="dk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Profile Scripts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60159CAC-CF1F-A90C-D353-01253CC51453}"/>
              </a:ext>
            </a:extLst>
          </p:cNvPr>
          <p:cNvSpPr txBox="1"/>
          <p:nvPr/>
        </p:nvSpPr>
        <p:spPr>
          <a:xfrm>
            <a:off x="81643" y="565190"/>
            <a:ext cx="8870736" cy="2031325"/>
          </a:xfrm>
          <a:prstGeom prst="rect">
            <a:avLst/>
          </a:prstGeom>
          <a:noFill/>
        </p:spPr>
        <p:txBody>
          <a:bodyPr wrap="square">
            <a:spAutoFit/>
          </a:bodyPr>
          <a:lstStyle/>
          <a:p>
            <a:r>
              <a:rPr lang="en-US" dirty="0"/>
              <a:t>Profile scripts are code snippets used to capture and update visitor attributes (which comprise the visitor’s “profile”). They are defined in Adobe Target itself, rather than in the page code (as is the case with other types of profile parameters, called in-</a:t>
            </a:r>
            <a:r>
              <a:rPr lang="en-US" dirty="0" err="1"/>
              <a:t>mbox</a:t>
            </a:r>
            <a:r>
              <a:rPr lang="en-US" dirty="0"/>
              <a:t> profile parameters).</a:t>
            </a:r>
          </a:p>
          <a:p>
            <a:endParaRPr lang="en-US" dirty="0"/>
          </a:p>
          <a:p>
            <a:r>
              <a:rPr lang="en-US" dirty="0"/>
              <a:t>Once created, you must activate the profile script in order for it to be used. Activation tells Target to include that script in its evaluation when it receives </a:t>
            </a:r>
            <a:r>
              <a:rPr lang="en-US" dirty="0" err="1"/>
              <a:t>mbox</a:t>
            </a:r>
            <a:r>
              <a:rPr lang="en-US" dirty="0"/>
              <a:t> requests. </a:t>
            </a:r>
          </a:p>
        </p:txBody>
      </p:sp>
      <p:sp>
        <p:nvSpPr>
          <p:cNvPr id="7" name="TextBox 6">
            <a:extLst>
              <a:ext uri="{FF2B5EF4-FFF2-40B4-BE49-F238E27FC236}">
                <a16:creationId xmlns:a16="http://schemas.microsoft.com/office/drawing/2014/main" id="{304E7952-C529-795B-3D77-82525237D91E}"/>
              </a:ext>
            </a:extLst>
          </p:cNvPr>
          <p:cNvSpPr txBox="1"/>
          <p:nvPr/>
        </p:nvSpPr>
        <p:spPr>
          <a:xfrm>
            <a:off x="81643" y="2644796"/>
            <a:ext cx="8801100" cy="923330"/>
          </a:xfrm>
          <a:prstGeom prst="rect">
            <a:avLst/>
          </a:prstGeom>
          <a:noFill/>
        </p:spPr>
        <p:txBody>
          <a:bodyPr wrap="square">
            <a:spAutoFit/>
          </a:bodyPr>
          <a:lstStyle/>
          <a:p>
            <a:r>
              <a:rPr lang="en-IN" dirty="0"/>
              <a:t>To access Geo information for profile scripts, use </a:t>
            </a:r>
            <a:r>
              <a:rPr lang="en-IN" dirty="0" err="1"/>
              <a:t>profile.geolocation.country</a:t>
            </a:r>
            <a:r>
              <a:rPr lang="en-IN" dirty="0"/>
              <a:t>, </a:t>
            </a:r>
            <a:r>
              <a:rPr lang="en-IN" dirty="0" err="1"/>
              <a:t>profile.geolocation.state</a:t>
            </a:r>
            <a:r>
              <a:rPr lang="en-IN" dirty="0"/>
              <a:t>, </a:t>
            </a:r>
            <a:r>
              <a:rPr lang="en-IN" dirty="0" err="1"/>
              <a:t>profile.geolocation.city</a:t>
            </a:r>
            <a:r>
              <a:rPr lang="en-IN" dirty="0"/>
              <a:t>, profile.geolocation.zip, and </a:t>
            </a:r>
            <a:r>
              <a:rPr lang="en-IN" dirty="0" err="1"/>
              <a:t>profile.geolocation.dma</a:t>
            </a:r>
            <a:endParaRPr lang="en-IN" dirty="0"/>
          </a:p>
        </p:txBody>
      </p:sp>
    </p:spTree>
    <p:extLst>
      <p:ext uri="{BB962C8B-B14F-4D97-AF65-F5344CB8AC3E}">
        <p14:creationId xmlns:p14="http://schemas.microsoft.com/office/powerpoint/2010/main" val="2231923292"/>
      </p:ext>
    </p:extLst>
  </p:cSld>
  <p:clrMapOvr>
    <a:overrideClrMapping bg1="lt1" tx1="dk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2466575" cy="369331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r>
              <a:rPr lang="en-US"/>
              <a:t>Once saved and activated, this profile script may be used to create two mutually-exclusive testing groups. This is useful for situations in which you are running two tests on the same page, and you want to separate the two audiences entering each activity</a:t>
            </a: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Profile Scripts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6" name="Picture 5">
            <a:extLst>
              <a:ext uri="{FF2B5EF4-FFF2-40B4-BE49-F238E27FC236}">
                <a16:creationId xmlns:a16="http://schemas.microsoft.com/office/drawing/2014/main" id="{ADD305D5-38D1-FB3E-5642-82F2D282CE56}"/>
              </a:ext>
            </a:extLst>
          </p:cNvPr>
          <p:cNvPicPr>
            <a:picLocks noChangeAspect="1"/>
          </p:cNvPicPr>
          <p:nvPr/>
        </p:nvPicPr>
        <p:blipFill>
          <a:blip r:embed="rId5"/>
          <a:stretch>
            <a:fillRect/>
          </a:stretch>
        </p:blipFill>
        <p:spPr>
          <a:xfrm>
            <a:off x="2810050" y="1070475"/>
            <a:ext cx="6210256" cy="2230490"/>
          </a:xfrm>
          <a:prstGeom prst="rect">
            <a:avLst/>
          </a:prstGeom>
        </p:spPr>
      </p:pic>
    </p:spTree>
    <p:extLst>
      <p:ext uri="{BB962C8B-B14F-4D97-AF65-F5344CB8AC3E}">
        <p14:creationId xmlns:p14="http://schemas.microsoft.com/office/powerpoint/2010/main" val="1048440679"/>
      </p:ext>
    </p:extLst>
  </p:cSld>
  <p:clrMapOvr>
    <a:overrideClrMapping bg1="lt1" tx1="dk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8790534" cy="2031325"/>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
                <a:srgbClr val="000000"/>
              </a:buClr>
              <a:buSzPts val="1100"/>
              <a:buFont typeface="Arial"/>
              <a:buNone/>
              <a:tabLst/>
              <a:defRPr/>
            </a:pPr>
            <a:endParaRPr lang="en-IN" b="0" i="0" dirty="0">
              <a:solidFill>
                <a:srgbClr val="5F6A6A"/>
              </a:solidFill>
              <a:effectLst/>
              <a:latin typeface="Zilla Slab"/>
            </a:endParaRPr>
          </a:p>
          <a:p>
            <a:pPr marL="0" marR="0" lvl="0" indent="0" defTabSz="457200" rtl="0" eaLnBrk="1" fontAlgn="auto" latinLnBrk="0" hangingPunct="1">
              <a:lnSpc>
                <a:spcPct val="100000"/>
              </a:lnSpc>
              <a:spcBef>
                <a:spcPts val="0"/>
              </a:spcBef>
              <a:spcAft>
                <a:spcPts val="0"/>
              </a:spcAft>
              <a:buClr>
                <a:srgbClr val="000000"/>
              </a:buClr>
              <a:buSzPts val="1100"/>
              <a:buFont typeface="Arial"/>
              <a:buNone/>
              <a:tabLst/>
              <a:defRPr/>
            </a:pPr>
            <a:r>
              <a:rPr lang="en-IN" b="1" i="0" dirty="0">
                <a:solidFill>
                  <a:srgbClr val="5F6A6A"/>
                </a:solidFill>
                <a:effectLst/>
                <a:latin typeface="Zilla Slab"/>
              </a:rPr>
              <a:t>Two Groups:</a:t>
            </a:r>
            <a:endParaRPr lang="en-IN" b="1" dirty="0">
              <a:solidFill>
                <a:srgbClr val="5F6A6A"/>
              </a:solidFill>
              <a:latin typeface="Zilla Slab"/>
            </a:endParaRPr>
          </a:p>
          <a:p>
            <a:pPr marL="0" marR="0" lvl="0" indent="0" defTabSz="457200" rtl="0" eaLnBrk="1" fontAlgn="auto" latinLnBrk="0" hangingPunct="1">
              <a:lnSpc>
                <a:spcPct val="100000"/>
              </a:lnSpc>
              <a:spcBef>
                <a:spcPts val="0"/>
              </a:spcBef>
              <a:spcAft>
                <a:spcPts val="0"/>
              </a:spcAft>
              <a:buClr>
                <a:srgbClr val="000000"/>
              </a:buClr>
              <a:buSzPts val="1100"/>
              <a:buFont typeface="Arial"/>
              <a:buNone/>
              <a:tabLst/>
              <a:defRPr/>
            </a:pPr>
            <a:endParaRPr lang="en-IN" b="0" i="0" dirty="0">
              <a:solidFill>
                <a:srgbClr val="5F6A6A"/>
              </a:solidFill>
              <a:effectLst/>
              <a:latin typeface="Zilla Slab"/>
            </a:endParaRPr>
          </a:p>
          <a:p>
            <a:pPr marL="0" marR="0" lvl="0" indent="0" defTabSz="457200" rtl="0" eaLnBrk="1" fontAlgn="auto" latinLnBrk="0" hangingPunct="1">
              <a:lnSpc>
                <a:spcPct val="100000"/>
              </a:lnSpc>
              <a:spcBef>
                <a:spcPts val="0"/>
              </a:spcBef>
              <a:spcAft>
                <a:spcPts val="0"/>
              </a:spcAft>
              <a:buClr>
                <a:srgbClr val="000000"/>
              </a:buClr>
              <a:buSzPts val="1100"/>
              <a:buFont typeface="Arial"/>
              <a:buNone/>
              <a:tabLst/>
              <a:defRPr/>
            </a:pPr>
            <a:r>
              <a:rPr lang="en-IN" b="0" i="0" dirty="0">
                <a:solidFill>
                  <a:srgbClr val="5F6A6A"/>
                </a:solidFill>
                <a:effectLst/>
                <a:latin typeface="Zilla Slab"/>
              </a:rPr>
              <a:t>if (!</a:t>
            </a:r>
            <a:r>
              <a:rPr lang="en-IN" b="0" i="0" dirty="0" err="1">
                <a:solidFill>
                  <a:srgbClr val="5F6A6A"/>
                </a:solidFill>
                <a:effectLst/>
                <a:latin typeface="Zilla Slab"/>
              </a:rPr>
              <a:t>user.get</a:t>
            </a:r>
            <a:r>
              <a:rPr lang="en-IN" b="0" i="0" dirty="0">
                <a:solidFill>
                  <a:srgbClr val="5F6A6A"/>
                </a:solidFill>
                <a:effectLst/>
                <a:latin typeface="Zilla Slab"/>
              </a:rPr>
              <a:t>('</a:t>
            </a:r>
            <a:r>
              <a:rPr lang="en-IN" b="0" i="0" dirty="0" err="1">
                <a:solidFill>
                  <a:srgbClr val="5F6A6A"/>
                </a:solidFill>
                <a:effectLst/>
                <a:latin typeface="Zilla Slab"/>
              </a:rPr>
              <a:t>twogroups</a:t>
            </a:r>
            <a:r>
              <a:rPr lang="en-IN" b="0" i="0" dirty="0">
                <a:solidFill>
                  <a:srgbClr val="5F6A6A"/>
                </a:solidFill>
                <a:effectLst/>
                <a:latin typeface="Zilla Slab"/>
              </a:rPr>
              <a:t>')) {</a:t>
            </a:r>
            <a:br>
              <a:rPr lang="en-IN" dirty="0"/>
            </a:br>
            <a:r>
              <a:rPr lang="en-IN" b="0" i="0" dirty="0">
                <a:solidFill>
                  <a:srgbClr val="5F6A6A"/>
                </a:solidFill>
                <a:effectLst/>
                <a:latin typeface="Zilla Slab"/>
              </a:rPr>
              <a:t>var </a:t>
            </a:r>
            <a:r>
              <a:rPr lang="en-IN" b="0" i="0" dirty="0" err="1">
                <a:solidFill>
                  <a:srgbClr val="5F6A6A"/>
                </a:solidFill>
                <a:effectLst/>
                <a:latin typeface="Zilla Slab"/>
              </a:rPr>
              <a:t>ran_number</a:t>
            </a:r>
            <a:r>
              <a:rPr lang="en-IN" b="0" i="0" dirty="0">
                <a:solidFill>
                  <a:srgbClr val="5F6A6A"/>
                </a:solidFill>
                <a:effectLst/>
                <a:latin typeface="Zilla Slab"/>
              </a:rPr>
              <a:t>=</a:t>
            </a:r>
            <a:r>
              <a:rPr lang="en-IN" b="0" i="0" dirty="0" err="1">
                <a:solidFill>
                  <a:srgbClr val="5F6A6A"/>
                </a:solidFill>
                <a:effectLst/>
                <a:latin typeface="Zilla Slab"/>
              </a:rPr>
              <a:t>Math.floor</a:t>
            </a:r>
            <a:r>
              <a:rPr lang="en-IN" b="0" i="0" dirty="0">
                <a:solidFill>
                  <a:srgbClr val="5F6A6A"/>
                </a:solidFill>
                <a:effectLst/>
                <a:latin typeface="Zilla Slab"/>
              </a:rPr>
              <a:t>(</a:t>
            </a:r>
            <a:r>
              <a:rPr lang="en-IN" b="0" i="0" dirty="0" err="1">
                <a:solidFill>
                  <a:srgbClr val="5F6A6A"/>
                </a:solidFill>
                <a:effectLst/>
                <a:latin typeface="Zilla Slab"/>
              </a:rPr>
              <a:t>Math.random</a:t>
            </a:r>
            <a:r>
              <a:rPr lang="en-IN" b="0" i="0" dirty="0">
                <a:solidFill>
                  <a:srgbClr val="5F6A6A"/>
                </a:solidFill>
                <a:effectLst/>
                <a:latin typeface="Zilla Slab"/>
              </a:rPr>
              <a:t>()*99);</a:t>
            </a:r>
            <a:br>
              <a:rPr lang="en-IN" dirty="0"/>
            </a:br>
            <a:r>
              <a:rPr lang="en-IN" b="0" i="0" dirty="0">
                <a:solidFill>
                  <a:srgbClr val="5F6A6A"/>
                </a:solidFill>
                <a:effectLst/>
                <a:latin typeface="Zilla Slab"/>
              </a:rPr>
              <a:t>if (</a:t>
            </a:r>
            <a:r>
              <a:rPr lang="en-IN" b="0" i="0" dirty="0" err="1">
                <a:solidFill>
                  <a:srgbClr val="5F6A6A"/>
                </a:solidFill>
                <a:effectLst/>
                <a:latin typeface="Zilla Slab"/>
              </a:rPr>
              <a:t>ran_number</a:t>
            </a:r>
            <a:r>
              <a:rPr lang="en-IN" b="0" i="0" dirty="0">
                <a:solidFill>
                  <a:srgbClr val="5F6A6A"/>
                </a:solidFill>
                <a:effectLst/>
                <a:latin typeface="Zilla Slab"/>
              </a:rPr>
              <a:t> &lt;= 49) {return '</a:t>
            </a:r>
            <a:r>
              <a:rPr lang="en-IN" b="0" i="0" dirty="0" err="1">
                <a:solidFill>
                  <a:srgbClr val="5F6A6A"/>
                </a:solidFill>
                <a:effectLst/>
                <a:latin typeface="Zilla Slab"/>
              </a:rPr>
              <a:t>GroupA</a:t>
            </a:r>
            <a:r>
              <a:rPr lang="en-IN" b="0" i="0" dirty="0">
                <a:solidFill>
                  <a:srgbClr val="5F6A6A"/>
                </a:solidFill>
                <a:effectLst/>
                <a:latin typeface="Zilla Slab"/>
              </a:rPr>
              <a:t>';} else {return '</a:t>
            </a:r>
            <a:r>
              <a:rPr lang="en-IN" b="0" i="0" dirty="0" err="1">
                <a:solidFill>
                  <a:srgbClr val="5F6A6A"/>
                </a:solidFill>
                <a:effectLst/>
                <a:latin typeface="Zilla Slab"/>
              </a:rPr>
              <a:t>GroupB</a:t>
            </a:r>
            <a:r>
              <a:rPr lang="en-IN" b="0" i="0" dirty="0">
                <a:solidFill>
                  <a:srgbClr val="5F6A6A"/>
                </a:solidFill>
                <a:effectLst/>
                <a:latin typeface="Zilla Slab"/>
              </a:rPr>
              <a:t>';}</a:t>
            </a:r>
            <a:br>
              <a:rPr lang="en-IN" dirty="0"/>
            </a:br>
            <a:r>
              <a:rPr lang="en-IN" b="0" i="0" dirty="0">
                <a:solidFill>
                  <a:srgbClr val="5F6A6A"/>
                </a:solidFill>
                <a:effectLst/>
                <a:latin typeface="Zilla Slab"/>
              </a:rPr>
              <a:t>}</a:t>
            </a: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Profile Scripts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1936237298"/>
      </p:ext>
    </p:extLst>
  </p:cSld>
  <p:clrMapOvr>
    <a:overrideClrMapping bg1="lt1" tx1="dk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Audience Filter</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8" name="TextBox 7">
            <a:extLst>
              <a:ext uri="{FF2B5EF4-FFF2-40B4-BE49-F238E27FC236}">
                <a16:creationId xmlns:a16="http://schemas.microsoft.com/office/drawing/2014/main" id="{63C2FAB8-A73E-6036-98A9-FC3A92F1AF10}"/>
              </a:ext>
            </a:extLst>
          </p:cNvPr>
          <p:cNvSpPr txBox="1"/>
          <p:nvPr/>
        </p:nvSpPr>
        <p:spPr>
          <a:xfrm>
            <a:off x="130629" y="470310"/>
            <a:ext cx="8805902" cy="2862322"/>
          </a:xfrm>
          <a:prstGeom prst="rect">
            <a:avLst/>
          </a:prstGeom>
          <a:noFill/>
        </p:spPr>
        <p:txBody>
          <a:bodyPr wrap="square">
            <a:spAutoFit/>
          </a:bodyPr>
          <a:lstStyle/>
          <a:p>
            <a:r>
              <a:rPr lang="en-US" dirty="0"/>
              <a:t>Audience filters are used to divide visitor traffic and compare experience performance. For example, you may want to know if one experience is better than another, in terms of visitors from one source versus another.</a:t>
            </a:r>
          </a:p>
          <a:p>
            <a:endParaRPr lang="en-US" dirty="0"/>
          </a:p>
          <a:p>
            <a:r>
              <a:rPr lang="en-US" dirty="0"/>
              <a:t>Use audience filters to more precisely interpret your test results by viewing them in the context of visitor segments. They allow you to look at slices of your data—to apply report-filtering criteria.</a:t>
            </a:r>
          </a:p>
          <a:p>
            <a:endParaRPr lang="en-US" dirty="0"/>
          </a:p>
          <a:p>
            <a:r>
              <a:rPr lang="en-US" dirty="0"/>
              <a:t>Use audiences to filter your results and see how different experiences performed in comparison to one another, for different segments of your traffic. </a:t>
            </a:r>
            <a:endParaRPr lang="en-IN" dirty="0"/>
          </a:p>
        </p:txBody>
      </p:sp>
    </p:spTree>
    <p:extLst>
      <p:ext uri="{BB962C8B-B14F-4D97-AF65-F5344CB8AC3E}">
        <p14:creationId xmlns:p14="http://schemas.microsoft.com/office/powerpoint/2010/main" val="2387278896"/>
      </p:ext>
    </p:extLst>
  </p:cSld>
  <p:clrMapOvr>
    <a:overrideClrMapping bg1="lt1" tx1="dk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Audience Filter</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8" name="TextBox 7">
            <a:extLst>
              <a:ext uri="{FF2B5EF4-FFF2-40B4-BE49-F238E27FC236}">
                <a16:creationId xmlns:a16="http://schemas.microsoft.com/office/drawing/2014/main" id="{63C2FAB8-A73E-6036-98A9-FC3A92F1AF10}"/>
              </a:ext>
            </a:extLst>
          </p:cNvPr>
          <p:cNvSpPr txBox="1"/>
          <p:nvPr/>
        </p:nvSpPr>
        <p:spPr>
          <a:xfrm>
            <a:off x="0" y="376295"/>
            <a:ext cx="9082528" cy="4524315"/>
          </a:xfrm>
          <a:prstGeom prst="rect">
            <a:avLst/>
          </a:prstGeom>
          <a:noFill/>
        </p:spPr>
        <p:txBody>
          <a:bodyPr wrap="square">
            <a:spAutoFit/>
          </a:bodyPr>
          <a:lstStyle/>
          <a:p>
            <a:r>
              <a:rPr lang="en-US" dirty="0"/>
              <a:t>Audience Filter Recommendations </a:t>
            </a:r>
          </a:p>
          <a:p>
            <a:endParaRPr lang="en-US" dirty="0"/>
          </a:p>
          <a:p>
            <a:r>
              <a:rPr lang="en-US" dirty="0"/>
              <a:t>• Set up audiences before activity launch. For activities that use Adobe Target as the reporting source, audiences must be set up at the beginning of an activity. By contrast, if you are using Adobe Analytics as the reporting source, you do not need to configure audiences prior to activity activation </a:t>
            </a:r>
          </a:p>
          <a:p>
            <a:r>
              <a:rPr lang="en-US" dirty="0"/>
              <a:t>For activities that use Adobe Target as the reporting source, you cannot set up an activity with zero audiences and then, two weeks into the test, decide you want to add a couple of them. Adobe Target will not retrieve this data retroactively. </a:t>
            </a:r>
          </a:p>
          <a:p>
            <a:endParaRPr lang="en-US" dirty="0"/>
          </a:p>
          <a:p>
            <a:r>
              <a:rPr lang="en-US" dirty="0"/>
              <a:t>• Begin with 2-4 audiences. </a:t>
            </a:r>
          </a:p>
          <a:p>
            <a:endParaRPr lang="en-US" dirty="0"/>
          </a:p>
          <a:p>
            <a:r>
              <a:rPr lang="en-US" dirty="0"/>
              <a:t>• Add as many audiences as you need, but filter every activity by at least two audiences. </a:t>
            </a:r>
          </a:p>
          <a:p>
            <a:endParaRPr lang="en-US" dirty="0"/>
          </a:p>
          <a:p>
            <a:r>
              <a:rPr lang="en-US" dirty="0"/>
              <a:t>• Rename audiences as needed. You can rename audiences in the middle of a live, active activity without problem. </a:t>
            </a:r>
            <a:endParaRPr lang="en-IN" dirty="0"/>
          </a:p>
        </p:txBody>
      </p:sp>
    </p:spTree>
    <p:extLst>
      <p:ext uri="{BB962C8B-B14F-4D97-AF65-F5344CB8AC3E}">
        <p14:creationId xmlns:p14="http://schemas.microsoft.com/office/powerpoint/2010/main" val="1221339980"/>
      </p:ext>
    </p:extLst>
  </p:cSld>
  <p:clrMapOvr>
    <a:overrideClrMapping bg1="lt1" tx1="dk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The Sample Size Calculator</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8" name="TextBox 7">
            <a:extLst>
              <a:ext uri="{FF2B5EF4-FFF2-40B4-BE49-F238E27FC236}">
                <a16:creationId xmlns:a16="http://schemas.microsoft.com/office/drawing/2014/main" id="{63C2FAB8-A73E-6036-98A9-FC3A92F1AF10}"/>
              </a:ext>
            </a:extLst>
          </p:cNvPr>
          <p:cNvSpPr txBox="1"/>
          <p:nvPr/>
        </p:nvSpPr>
        <p:spPr>
          <a:xfrm>
            <a:off x="0" y="376295"/>
            <a:ext cx="9082528" cy="3970318"/>
          </a:xfrm>
          <a:prstGeom prst="rect">
            <a:avLst/>
          </a:prstGeom>
          <a:noFill/>
        </p:spPr>
        <p:txBody>
          <a:bodyPr wrap="square">
            <a:spAutoFit/>
          </a:bodyPr>
          <a:lstStyle/>
          <a:p>
            <a:r>
              <a:rPr lang="en-US" dirty="0"/>
              <a:t>Prior to running your manual A/B test, you must plan and determine the sample size in order to know how to correctly interpret the results. Using the Adobe Target Sample Size Calculator correctly will increase your likelihood of detecting true results.</a:t>
            </a:r>
          </a:p>
          <a:p>
            <a:endParaRPr lang="en-US" dirty="0"/>
          </a:p>
          <a:p>
            <a:r>
              <a:rPr lang="en-US" dirty="0">
                <a:hlinkClick r:id="rId5"/>
              </a:rPr>
              <a:t>https://experienceleague.adobe.com/tools/calculator/testcalculator.html</a:t>
            </a:r>
            <a:r>
              <a:rPr lang="en-US" dirty="0"/>
              <a:t> </a:t>
            </a:r>
          </a:p>
          <a:p>
            <a:endParaRPr lang="en-US" dirty="0"/>
          </a:p>
          <a:p>
            <a:pPr marL="285750" indent="-285750">
              <a:buFont typeface="Arial" panose="020B0604020202020204" pitchFamily="34" charset="0"/>
              <a:buChar char="•"/>
            </a:pPr>
            <a:r>
              <a:rPr lang="en-US" dirty="0"/>
              <a:t>Input the base Conversion Rate from the site area </a:t>
            </a:r>
          </a:p>
          <a:p>
            <a:r>
              <a:rPr lang="en-US" dirty="0"/>
              <a:t>•   Input the visitors per day to the site area </a:t>
            </a:r>
          </a:p>
          <a:p>
            <a:r>
              <a:rPr lang="en-US" dirty="0"/>
              <a:t>•   Input the number of experiences (Use the Bonferroni correction for three or more experiences) </a:t>
            </a:r>
          </a:p>
          <a:p>
            <a:r>
              <a:rPr lang="en-US" dirty="0"/>
              <a:t>•   Input the minimum detectable lift </a:t>
            </a:r>
          </a:p>
          <a:p>
            <a:r>
              <a:rPr lang="en-US" dirty="0"/>
              <a:t>•   Input the confidence level </a:t>
            </a:r>
          </a:p>
          <a:p>
            <a:r>
              <a:rPr lang="en-US" dirty="0"/>
              <a:t>•   Input the power level </a:t>
            </a:r>
          </a:p>
          <a:p>
            <a:r>
              <a:rPr lang="en-US" dirty="0"/>
              <a:t>•   Output: number of days/weeks required to run the test</a:t>
            </a:r>
            <a:endParaRPr lang="en-IN" dirty="0"/>
          </a:p>
        </p:txBody>
      </p:sp>
    </p:spTree>
    <p:extLst>
      <p:ext uri="{BB962C8B-B14F-4D97-AF65-F5344CB8AC3E}">
        <p14:creationId xmlns:p14="http://schemas.microsoft.com/office/powerpoint/2010/main" val="880734072"/>
      </p:ext>
    </p:extLst>
  </p:cSld>
  <p:clrMapOvr>
    <a:overrideClrMapping bg1="lt1" tx1="dk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The Sample Size Calculator</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8" name="TextBox 7">
            <a:extLst>
              <a:ext uri="{FF2B5EF4-FFF2-40B4-BE49-F238E27FC236}">
                <a16:creationId xmlns:a16="http://schemas.microsoft.com/office/drawing/2014/main" id="{63C2FAB8-A73E-6036-98A9-FC3A92F1AF10}"/>
              </a:ext>
            </a:extLst>
          </p:cNvPr>
          <p:cNvSpPr txBox="1"/>
          <p:nvPr/>
        </p:nvSpPr>
        <p:spPr>
          <a:xfrm>
            <a:off x="0" y="376295"/>
            <a:ext cx="9082528" cy="3693319"/>
          </a:xfrm>
          <a:prstGeom prst="rect">
            <a:avLst/>
          </a:prstGeom>
          <a:noFill/>
        </p:spPr>
        <p:txBody>
          <a:bodyPr wrap="square">
            <a:spAutoFit/>
          </a:bodyPr>
          <a:lstStyle/>
          <a:p>
            <a:r>
              <a:rPr lang="en-IN" b="1" dirty="0"/>
              <a:t>Confidence Level</a:t>
            </a:r>
            <a:endParaRPr lang="en-US" b="1" dirty="0"/>
          </a:p>
          <a:p>
            <a:endParaRPr lang="en-US" dirty="0"/>
          </a:p>
          <a:p>
            <a:r>
              <a:rPr lang="en-US" dirty="0"/>
              <a:t>Confidence represents the likelihood of avoiding a false positive, the probability you will avoid measuring a lift if there is none. It determines the false positive rate. For example, the default confidence value is 95%. This means you will allow a threshold of up to 5% false positives.</a:t>
            </a:r>
          </a:p>
          <a:p>
            <a:endParaRPr lang="en-US" dirty="0"/>
          </a:p>
          <a:p>
            <a:r>
              <a:rPr lang="en-US" b="1" dirty="0"/>
              <a:t>Statistical Power </a:t>
            </a:r>
          </a:p>
          <a:p>
            <a:endParaRPr lang="en-US" dirty="0"/>
          </a:p>
          <a:p>
            <a:r>
              <a:rPr lang="en-US" dirty="0"/>
              <a:t>Statistical power represents the likelihood of correctly detecting a true positive. In this sense, it is the inverse of confidence: whereas confidence can be thought of as the likelihood of avoiding a false positive, statistical power is the likelihood of correctly detecting a true positive.</a:t>
            </a:r>
            <a:endParaRPr lang="en-IN" dirty="0"/>
          </a:p>
        </p:txBody>
      </p:sp>
    </p:spTree>
    <p:extLst>
      <p:ext uri="{BB962C8B-B14F-4D97-AF65-F5344CB8AC3E}">
        <p14:creationId xmlns:p14="http://schemas.microsoft.com/office/powerpoint/2010/main" val="2627286117"/>
      </p:ext>
    </p:extLst>
  </p:cSld>
  <p:clrMapOvr>
    <a:overrideClrMapping bg1="lt1" tx1="dk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The Sample Size Calculator</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8" name="TextBox 7">
            <a:extLst>
              <a:ext uri="{FF2B5EF4-FFF2-40B4-BE49-F238E27FC236}">
                <a16:creationId xmlns:a16="http://schemas.microsoft.com/office/drawing/2014/main" id="{63C2FAB8-A73E-6036-98A9-FC3A92F1AF10}"/>
              </a:ext>
            </a:extLst>
          </p:cNvPr>
          <p:cNvSpPr txBox="1"/>
          <p:nvPr/>
        </p:nvSpPr>
        <p:spPr>
          <a:xfrm>
            <a:off x="0" y="376295"/>
            <a:ext cx="9082528" cy="2031325"/>
          </a:xfrm>
          <a:prstGeom prst="rect">
            <a:avLst/>
          </a:prstGeom>
          <a:noFill/>
        </p:spPr>
        <p:txBody>
          <a:bodyPr wrap="square">
            <a:spAutoFit/>
          </a:bodyPr>
          <a:lstStyle/>
          <a:p>
            <a:r>
              <a:rPr lang="en-US" b="1" dirty="0"/>
              <a:t>Minimum Detectable Lift </a:t>
            </a:r>
          </a:p>
          <a:p>
            <a:endParaRPr lang="en-US" dirty="0"/>
          </a:p>
          <a:p>
            <a:r>
              <a:rPr lang="en-US" dirty="0"/>
              <a:t>The minimum detectable lift is the smallest lift you can reliably detect, statistically, for a given sample size. The more volume you have, the lower lift you can accept. Everyone wants to detect as small of a lift as possible. You have to have a lot more data, the smaller the lift you want to detect. The closer the two samples look to each other, you have to have a lot of data to determine the lift between them is actually real.</a:t>
            </a:r>
            <a:endParaRPr lang="en-IN" dirty="0"/>
          </a:p>
        </p:txBody>
      </p:sp>
    </p:spTree>
    <p:extLst>
      <p:ext uri="{BB962C8B-B14F-4D97-AF65-F5344CB8AC3E}">
        <p14:creationId xmlns:p14="http://schemas.microsoft.com/office/powerpoint/2010/main" val="677208583"/>
      </p:ext>
    </p:extLst>
  </p:cSld>
  <p:clrMapOvr>
    <a:overrideClrMapping bg1="lt1" tx1="dk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873075" y="-23815"/>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The Sample Size Calculator</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8" name="TextBox 7">
            <a:extLst>
              <a:ext uri="{FF2B5EF4-FFF2-40B4-BE49-F238E27FC236}">
                <a16:creationId xmlns:a16="http://schemas.microsoft.com/office/drawing/2014/main" id="{63C2FAB8-A73E-6036-98A9-FC3A92F1AF10}"/>
              </a:ext>
            </a:extLst>
          </p:cNvPr>
          <p:cNvSpPr txBox="1"/>
          <p:nvPr/>
        </p:nvSpPr>
        <p:spPr>
          <a:xfrm>
            <a:off x="0" y="376295"/>
            <a:ext cx="9082528" cy="4524315"/>
          </a:xfrm>
          <a:prstGeom prst="rect">
            <a:avLst/>
          </a:prstGeom>
          <a:noFill/>
        </p:spPr>
        <p:txBody>
          <a:bodyPr wrap="square">
            <a:spAutoFit/>
          </a:bodyPr>
          <a:lstStyle/>
          <a:p>
            <a:r>
              <a:rPr lang="en-US" dirty="0"/>
              <a:t>Guidelines for using the calculator correctly </a:t>
            </a:r>
          </a:p>
          <a:p>
            <a:r>
              <a:rPr lang="en-US" dirty="0"/>
              <a:t>• Run your activity for the length of time determined by the calculator </a:t>
            </a:r>
          </a:p>
          <a:p>
            <a:r>
              <a:rPr lang="en-US" dirty="0"/>
              <a:t>• Do not end the test early UNLESS you have overwhelmingly high confidence, such as 99.9% confidence for at least a week. Stopping a test early dramatically increases false positives. </a:t>
            </a:r>
          </a:p>
          <a:p>
            <a:r>
              <a:rPr lang="en-US" dirty="0"/>
              <a:t>• Do not peek at the test prior to its calculated end. Each check of the test introduces the temptation to act based on incomplete results, which means another chance for a false positive. </a:t>
            </a:r>
          </a:p>
          <a:p>
            <a:r>
              <a:rPr lang="en-US" dirty="0"/>
              <a:t>• To correctly interpret the test, compare your results to what was provided by the calculator: If your measured lift and confidence level were above what you set as the threshold in the calculator, then you can correctly call a winner. </a:t>
            </a:r>
          </a:p>
          <a:p>
            <a:r>
              <a:rPr lang="en-US" dirty="0"/>
              <a:t>• Expect to mostly end up with neutral results. </a:t>
            </a:r>
          </a:p>
          <a:p>
            <a:r>
              <a:rPr lang="en-US" dirty="0"/>
              <a:t>• Finding a negative result is still important information gained, and it only impacted your users for a limited period of time. </a:t>
            </a:r>
          </a:p>
          <a:p>
            <a:r>
              <a:rPr lang="en-US" dirty="0"/>
              <a:t>• Finding a positive result means that you can roll out those results and reap the benefits of it.</a:t>
            </a:r>
            <a:endParaRPr lang="en-IN" dirty="0"/>
          </a:p>
        </p:txBody>
      </p:sp>
    </p:spTree>
    <p:extLst>
      <p:ext uri="{BB962C8B-B14F-4D97-AF65-F5344CB8AC3E}">
        <p14:creationId xmlns:p14="http://schemas.microsoft.com/office/powerpoint/2010/main" val="1615414433"/>
      </p:ext>
    </p:extLst>
  </p:cSld>
  <p:clrMapOvr>
    <a:overrideClrMapping bg1="lt1" tx1="dk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024749" y="-20082"/>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Basic Terms and Concepts</a:t>
            </a:r>
          </a:p>
        </p:txBody>
      </p:sp>
      <p:sp>
        <p:nvSpPr>
          <p:cNvPr id="5" name="TextBox 4">
            <a:extLst>
              <a:ext uri="{FF2B5EF4-FFF2-40B4-BE49-F238E27FC236}">
                <a16:creationId xmlns:a16="http://schemas.microsoft.com/office/drawing/2014/main" id="{97317B79-7A45-153A-3C53-14BF5926D2D2}"/>
              </a:ext>
            </a:extLst>
          </p:cNvPr>
          <p:cNvSpPr txBox="1"/>
          <p:nvPr/>
        </p:nvSpPr>
        <p:spPr>
          <a:xfrm>
            <a:off x="383048" y="424576"/>
            <a:ext cx="8377903" cy="452431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1" dirty="0" err="1">
                <a:solidFill>
                  <a:srgbClr val="363636"/>
                </a:solidFill>
                <a:latin typeface="Adobe Clean"/>
              </a:rPr>
              <a:t>Mboxes</a:t>
            </a:r>
            <a:endParaRPr lang="en-IN" b="1" dirty="0">
              <a:solidFill>
                <a:srgbClr val="363636"/>
              </a:solidFill>
              <a:latin typeface="Adobe Clean"/>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a:t>
            </a:r>
            <a:r>
              <a:rPr lang="en-US" dirty="0" err="1"/>
              <a:t>mbox</a:t>
            </a:r>
            <a:r>
              <a:rPr lang="en-US" dirty="0"/>
              <a:t> is the server call made from your web page to Adobe Target</a:t>
            </a: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a:t>
            </a:r>
            <a:r>
              <a:rPr lang="en-US" dirty="0" err="1"/>
              <a:t>mbox</a:t>
            </a:r>
            <a:r>
              <a:rPr lang="en-US" dirty="0"/>
              <a:t> on a page can be used to: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display content,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log visitor behavior, or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do both; that is, display content and log visitor behavior at the same time.</a:t>
            </a: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name of the global </a:t>
            </a:r>
            <a:r>
              <a:rPr lang="en-US" dirty="0" err="1"/>
              <a:t>mbox</a:t>
            </a:r>
            <a:r>
              <a:rPr lang="en-US" dirty="0"/>
              <a:t> Adobe Target creates and uses is target-global-</a:t>
            </a:r>
            <a:r>
              <a:rPr lang="en-US" dirty="0" err="1"/>
              <a:t>mbox</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By contrast, Target Premium and Standard do not require </a:t>
            </a:r>
            <a:r>
              <a:rPr lang="en-US" dirty="0" err="1"/>
              <a:t>mboxes</a:t>
            </a:r>
            <a:r>
              <a:rPr lang="en-US" dirty="0"/>
              <a:t> to be coded in the page, but instead give you the option of: • automatically generating a global </a:t>
            </a:r>
            <a:r>
              <a:rPr lang="en-US" dirty="0" err="1"/>
              <a:t>mbox</a:t>
            </a:r>
            <a:r>
              <a:rPr lang="en-US" dirty="0"/>
              <a:t> as needed, behind the scenes • using existing </a:t>
            </a:r>
            <a:r>
              <a:rPr lang="en-US" dirty="0" err="1"/>
              <a:t>mboxes</a:t>
            </a:r>
            <a:r>
              <a:rPr lang="en-US" dirty="0"/>
              <a:t> (whether global or regional) from a previous Adobe Target implementation</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44867899"/>
      </p:ext>
    </p:extLst>
  </p:cSld>
  <p:clrMapOvr>
    <a:overrideClrMapping bg1="lt1" tx1="dk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1398871" y="0"/>
            <a:ext cx="628478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                 The Sample Size Calculator</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C81A6E6-E750-0027-3BAD-CA49881F34B2}"/>
              </a:ext>
            </a:extLst>
          </p:cNvPr>
          <p:cNvSpPr txBox="1"/>
          <p:nvPr/>
        </p:nvSpPr>
        <p:spPr>
          <a:xfrm>
            <a:off x="-1" y="710561"/>
            <a:ext cx="8982635" cy="1754326"/>
          </a:xfrm>
          <a:prstGeom prst="rect">
            <a:avLst/>
          </a:prstGeom>
          <a:noFill/>
        </p:spPr>
        <p:txBody>
          <a:bodyPr wrap="square">
            <a:spAutoFit/>
          </a:bodyPr>
          <a:lstStyle/>
          <a:p>
            <a:r>
              <a:rPr lang="en-US" dirty="0"/>
              <a:t>The confidence level is based on standard statistical significance calculations using the “student's t-test,” which assesses whether the means of two groups are statistically different from each other. This is the same calculation used in presidential polls. For example, when commentators remark, “This candidate has 54% of the vote, and the other candidate has 46%, with 95% confidence, +/- 3%,” they are referring to the same calculation for confidence that is used in Target Premium and Standard.</a:t>
            </a:r>
            <a:endParaRPr lang="en-IN" dirty="0"/>
          </a:p>
        </p:txBody>
      </p:sp>
    </p:spTree>
    <p:extLst>
      <p:ext uri="{BB962C8B-B14F-4D97-AF65-F5344CB8AC3E}">
        <p14:creationId xmlns:p14="http://schemas.microsoft.com/office/powerpoint/2010/main" val="460658362"/>
      </p:ext>
    </p:extLst>
  </p:cSld>
  <p:clrMapOvr>
    <a:overrideClrMapping bg1="lt1" tx1="dk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1398871" y="0"/>
            <a:ext cx="628478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                 The Sample Size Calculator</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FC81A6E6-E750-0027-3BAD-CA49881F34B2}"/>
              </a:ext>
            </a:extLst>
          </p:cNvPr>
          <p:cNvSpPr txBox="1"/>
          <p:nvPr/>
        </p:nvSpPr>
        <p:spPr>
          <a:xfrm>
            <a:off x="-1" y="710561"/>
            <a:ext cx="8982635" cy="3693319"/>
          </a:xfrm>
          <a:prstGeom prst="rect">
            <a:avLst/>
          </a:prstGeom>
          <a:noFill/>
        </p:spPr>
        <p:txBody>
          <a:bodyPr wrap="square">
            <a:spAutoFit/>
          </a:bodyPr>
          <a:lstStyle/>
          <a:p>
            <a:r>
              <a:rPr lang="en-US" b="1" dirty="0"/>
              <a:t>Confidence Interval </a:t>
            </a:r>
          </a:p>
          <a:p>
            <a:endParaRPr lang="en-US" dirty="0"/>
          </a:p>
          <a:p>
            <a:r>
              <a:rPr lang="en-US" dirty="0"/>
              <a:t>The confidence interval is a range within which a metric’s true value can be found, for a given confidence level. Adobe Target always uses a 95% confidence level to calculate confidence intervals. One major implication of this is that if the confidence level for a given experience falls below 95%, no conclusions may be drawn yet regarding that experience’s lift. </a:t>
            </a:r>
          </a:p>
          <a:p>
            <a:endParaRPr lang="en-US" dirty="0"/>
          </a:p>
          <a:p>
            <a:r>
              <a:rPr lang="en-US" dirty="0"/>
              <a:t>In the case of the confidence interval, if it ever corresponds to a lift that crosses zero—one that includes both negative (red) and positive (green) results—that means there is no guarantee that the lift isn’t 0%. Generally speaking, you will want to wait to draw conclusions until the confidence interval is narrow enough such that the corresponding lift doesn’t cross zero.</a:t>
            </a:r>
            <a:endParaRPr lang="en-IN" dirty="0"/>
          </a:p>
        </p:txBody>
      </p:sp>
    </p:spTree>
    <p:extLst>
      <p:ext uri="{BB962C8B-B14F-4D97-AF65-F5344CB8AC3E}">
        <p14:creationId xmlns:p14="http://schemas.microsoft.com/office/powerpoint/2010/main" val="2955612008"/>
      </p:ext>
    </p:extLst>
  </p:cSld>
  <p:clrMapOvr>
    <a:overrideClrMapping bg1="lt1" tx1="dk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1398871" y="0"/>
            <a:ext cx="628478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 - Conversions, Confidence, and Lift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8" name="TextBox 7">
            <a:extLst>
              <a:ext uri="{FF2B5EF4-FFF2-40B4-BE49-F238E27FC236}">
                <a16:creationId xmlns:a16="http://schemas.microsoft.com/office/drawing/2014/main" id="{63C2FAB8-A73E-6036-98A9-FC3A92F1AF10}"/>
              </a:ext>
            </a:extLst>
          </p:cNvPr>
          <p:cNvSpPr txBox="1"/>
          <p:nvPr/>
        </p:nvSpPr>
        <p:spPr>
          <a:xfrm>
            <a:off x="0" y="376295"/>
            <a:ext cx="9082528" cy="3416320"/>
          </a:xfrm>
          <a:prstGeom prst="rect">
            <a:avLst/>
          </a:prstGeom>
          <a:noFill/>
        </p:spPr>
        <p:txBody>
          <a:bodyPr wrap="square">
            <a:spAutoFit/>
          </a:bodyPr>
          <a:lstStyle/>
          <a:p>
            <a:pPr marL="285750" indent="-285750">
              <a:buFont typeface="Arial" panose="020B0604020202020204" pitchFamily="34" charset="0"/>
              <a:buChar char="•"/>
            </a:pPr>
            <a:r>
              <a:rPr lang="en-US" b="1" dirty="0"/>
              <a:t>Conversion Rate </a:t>
            </a:r>
            <a:r>
              <a:rPr lang="en-US" dirty="0"/>
              <a:t>shows the percentage of visitors who actually reach the goal during an activity. </a:t>
            </a:r>
          </a:p>
          <a:p>
            <a:endParaRPr lang="en-US" dirty="0"/>
          </a:p>
          <a:p>
            <a:r>
              <a:rPr lang="en-US" dirty="0"/>
              <a:t>•    </a:t>
            </a:r>
            <a:r>
              <a:rPr lang="en-US" b="1" dirty="0"/>
              <a:t>Lift</a:t>
            </a:r>
            <a:r>
              <a:rPr lang="en-US" dirty="0"/>
              <a:t>—also called Conversion Rate Lift, or CR Lift—compares the conversion rate for each experience against that of the control experience. Note that it is not uncommon to see negative lift as well as positive lift. </a:t>
            </a:r>
          </a:p>
          <a:p>
            <a:endParaRPr lang="en-US" dirty="0"/>
          </a:p>
          <a:p>
            <a:r>
              <a:rPr lang="en-US" dirty="0"/>
              <a:t>•   </a:t>
            </a:r>
            <a:r>
              <a:rPr lang="en-US" b="1" dirty="0"/>
              <a:t>Confidence</a:t>
            </a:r>
            <a:r>
              <a:rPr lang="en-US" dirty="0"/>
              <a:t>, or the Confidence Level, denotes the likelihood that a given experience’s lift is statistically significant. Suppose you have 8.7% lift, with 97% confidence. When you evaluate your test at sample size per the calculator, this means there is a 97% probability that the lift you measured is not due to chance, but instead is statistically significant.</a:t>
            </a:r>
            <a:endParaRPr lang="en-IN" dirty="0"/>
          </a:p>
        </p:txBody>
      </p:sp>
    </p:spTree>
    <p:extLst>
      <p:ext uri="{BB962C8B-B14F-4D97-AF65-F5344CB8AC3E}">
        <p14:creationId xmlns:p14="http://schemas.microsoft.com/office/powerpoint/2010/main" val="3033540331"/>
      </p:ext>
    </p:extLst>
  </p:cSld>
  <p:clrMapOvr>
    <a:overrideClrMapping bg1="lt1" tx1="dk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1398871" y="0"/>
            <a:ext cx="6284786"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 - Conversions, Confidence, and Lift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3" name="Picture 2">
            <a:extLst>
              <a:ext uri="{FF2B5EF4-FFF2-40B4-BE49-F238E27FC236}">
                <a16:creationId xmlns:a16="http://schemas.microsoft.com/office/drawing/2014/main" id="{3670C070-1B2D-F5A6-0042-B67642ACA06E}"/>
              </a:ext>
            </a:extLst>
          </p:cNvPr>
          <p:cNvPicPr>
            <a:picLocks noChangeAspect="1"/>
          </p:cNvPicPr>
          <p:nvPr/>
        </p:nvPicPr>
        <p:blipFill>
          <a:blip r:embed="rId5"/>
          <a:stretch>
            <a:fillRect/>
          </a:stretch>
        </p:blipFill>
        <p:spPr>
          <a:xfrm>
            <a:off x="152400" y="657225"/>
            <a:ext cx="8839200" cy="3829050"/>
          </a:xfrm>
          <a:prstGeom prst="rect">
            <a:avLst/>
          </a:prstGeom>
        </p:spPr>
      </p:pic>
    </p:spTree>
    <p:extLst>
      <p:ext uri="{BB962C8B-B14F-4D97-AF65-F5344CB8AC3E}">
        <p14:creationId xmlns:p14="http://schemas.microsoft.com/office/powerpoint/2010/main" val="2335616764"/>
      </p:ext>
    </p:extLst>
  </p:cSld>
  <p:clrMapOvr>
    <a:overrideClrMapping bg1="lt1" tx1="dk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DCF18BF5-23FB-5A14-5CED-7912D4979DE6}"/>
              </a:ext>
            </a:extLst>
          </p:cNvPr>
          <p:cNvSpPr txBox="1"/>
          <p:nvPr/>
        </p:nvSpPr>
        <p:spPr>
          <a:xfrm>
            <a:off x="-1" y="400110"/>
            <a:ext cx="3335247" cy="3693319"/>
          </a:xfrm>
          <a:prstGeom prst="rect">
            <a:avLst/>
          </a:prstGeom>
          <a:noFill/>
        </p:spPr>
        <p:txBody>
          <a:bodyPr wrap="square">
            <a:spAutoFit/>
          </a:bodyPr>
          <a:lstStyle/>
          <a:p>
            <a:r>
              <a:rPr lang="en-US" dirty="0"/>
              <a:t>Adobe Target reports make it easy to see how well your different experiences are accomplishing your activity’s objective. This is because they highlight the key success metric relevant to the goal you defined for the activity. Consider the following results, keeping in mind any report interpretation should only be performed once the test duration has been met.</a:t>
            </a:r>
            <a:endParaRPr lang="en-IN" dirty="0"/>
          </a:p>
        </p:txBody>
      </p:sp>
      <p:pic>
        <p:nvPicPr>
          <p:cNvPr id="7" name="Picture 6">
            <a:extLst>
              <a:ext uri="{FF2B5EF4-FFF2-40B4-BE49-F238E27FC236}">
                <a16:creationId xmlns:a16="http://schemas.microsoft.com/office/drawing/2014/main" id="{791E3AA6-F806-3373-5551-3B2ED4A466CA}"/>
              </a:ext>
            </a:extLst>
          </p:cNvPr>
          <p:cNvPicPr>
            <a:picLocks noChangeAspect="1"/>
          </p:cNvPicPr>
          <p:nvPr/>
        </p:nvPicPr>
        <p:blipFill>
          <a:blip r:embed="rId5"/>
          <a:stretch>
            <a:fillRect/>
          </a:stretch>
        </p:blipFill>
        <p:spPr>
          <a:xfrm>
            <a:off x="3411100" y="683939"/>
            <a:ext cx="5732900" cy="4073025"/>
          </a:xfrm>
          <a:prstGeom prst="rect">
            <a:avLst/>
          </a:prstGeom>
        </p:spPr>
      </p:pic>
    </p:spTree>
    <p:extLst>
      <p:ext uri="{BB962C8B-B14F-4D97-AF65-F5344CB8AC3E}">
        <p14:creationId xmlns:p14="http://schemas.microsoft.com/office/powerpoint/2010/main" val="189034239"/>
      </p:ext>
    </p:extLst>
  </p:cSld>
  <p:clrMapOvr>
    <a:overrideClrMapping bg1="lt1" tx1="dk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DCF18BF5-23FB-5A14-5CED-7912D4979DE6}"/>
              </a:ext>
            </a:extLst>
          </p:cNvPr>
          <p:cNvSpPr txBox="1"/>
          <p:nvPr/>
        </p:nvSpPr>
        <p:spPr>
          <a:xfrm>
            <a:off x="-1" y="400110"/>
            <a:ext cx="9144001" cy="3970318"/>
          </a:xfrm>
          <a:prstGeom prst="rect">
            <a:avLst/>
          </a:prstGeom>
          <a:noFill/>
        </p:spPr>
        <p:txBody>
          <a:bodyPr wrap="square">
            <a:spAutoFit/>
          </a:bodyPr>
          <a:lstStyle/>
          <a:p>
            <a:r>
              <a:rPr lang="en-US" b="1" dirty="0"/>
              <a:t>Winning Experiences </a:t>
            </a:r>
          </a:p>
          <a:p>
            <a:endParaRPr lang="en-US" dirty="0"/>
          </a:p>
          <a:p>
            <a:r>
              <a:rPr lang="en-US" dirty="0"/>
              <a:t>Winning experiences are flagged with a star and a callout at the top of the report, making them easy to identify.</a:t>
            </a:r>
          </a:p>
          <a:p>
            <a:r>
              <a:rPr lang="en-US" dirty="0"/>
              <a:t>They are flagged strictly based on lift as compared to control, without taking factors such as the sample size calculator into consideration. </a:t>
            </a:r>
          </a:p>
          <a:p>
            <a:endParaRPr lang="en-US" dirty="0"/>
          </a:p>
          <a:p>
            <a:r>
              <a:rPr lang="en-US" b="1" dirty="0"/>
              <a:t>Calendar </a:t>
            </a:r>
          </a:p>
          <a:p>
            <a:endParaRPr lang="en-US" dirty="0"/>
          </a:p>
          <a:p>
            <a:r>
              <a:rPr lang="en-US" dirty="0"/>
              <a:t>Adobe Target’s default date range for reporting is something called “Life of Activity.” Life of Activity is defined as the time period beginning from the date the activity is first activated, through the date the activity is last deactivated. If the activity is currently activated (that is, if there is no deactivation date), then the “end” date simply reflects the current date</a:t>
            </a:r>
            <a:r>
              <a:rPr lang="en-US"/>
              <a:t>. </a:t>
            </a:r>
            <a:endParaRPr lang="en-IN" dirty="0"/>
          </a:p>
        </p:txBody>
      </p:sp>
    </p:spTree>
    <p:extLst>
      <p:ext uri="{BB962C8B-B14F-4D97-AF65-F5344CB8AC3E}">
        <p14:creationId xmlns:p14="http://schemas.microsoft.com/office/powerpoint/2010/main" val="3942872588"/>
      </p:ext>
    </p:extLst>
  </p:cSld>
  <p:clrMapOvr>
    <a:overrideClrMapping bg1="lt1" tx1="dk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DCF18BF5-23FB-5A14-5CED-7912D4979DE6}"/>
              </a:ext>
            </a:extLst>
          </p:cNvPr>
          <p:cNvSpPr txBox="1"/>
          <p:nvPr/>
        </p:nvSpPr>
        <p:spPr>
          <a:xfrm>
            <a:off x="-1" y="400110"/>
            <a:ext cx="9144001" cy="3139321"/>
          </a:xfrm>
          <a:prstGeom prst="rect">
            <a:avLst/>
          </a:prstGeom>
          <a:noFill/>
        </p:spPr>
        <p:txBody>
          <a:bodyPr wrap="square">
            <a:spAutoFit/>
          </a:bodyPr>
          <a:lstStyle/>
          <a:p>
            <a:r>
              <a:rPr lang="en-US" b="1" dirty="0"/>
              <a:t>Downloading Report Data </a:t>
            </a:r>
          </a:p>
          <a:p>
            <a:endParaRPr lang="en-US" dirty="0"/>
          </a:p>
          <a:p>
            <a:r>
              <a:rPr lang="en-US" dirty="0"/>
              <a:t>For activities that use Adobe Target as the reporting source (as opposed to Adobe Analytics), users may download the Metrics report or the Order Details report. The Metrics report includes all metrics defined for the activity, both Goal and Additional Metrics. </a:t>
            </a:r>
          </a:p>
          <a:p>
            <a:endParaRPr lang="en-US" dirty="0"/>
          </a:p>
          <a:p>
            <a:r>
              <a:rPr lang="en-US" dirty="0"/>
              <a:t>For reports from an activity driven by Adobe Analytics data, marketers would use native capabilities within Adobe Analytics native capabilities in order to download data.</a:t>
            </a:r>
          </a:p>
          <a:p>
            <a:endParaRPr lang="en-US" dirty="0"/>
          </a:p>
          <a:p>
            <a:endParaRPr lang="en-IN" dirty="0"/>
          </a:p>
        </p:txBody>
      </p:sp>
    </p:spTree>
    <p:extLst>
      <p:ext uri="{BB962C8B-B14F-4D97-AF65-F5344CB8AC3E}">
        <p14:creationId xmlns:p14="http://schemas.microsoft.com/office/powerpoint/2010/main" val="2877999286"/>
      </p:ext>
    </p:extLst>
  </p:cSld>
  <p:clrMapOvr>
    <a:overrideClrMapping bg1="lt1" tx1="dk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DCF18BF5-23FB-5A14-5CED-7912D4979DE6}"/>
              </a:ext>
            </a:extLst>
          </p:cNvPr>
          <p:cNvSpPr txBox="1"/>
          <p:nvPr/>
        </p:nvSpPr>
        <p:spPr>
          <a:xfrm>
            <a:off x="-1" y="400110"/>
            <a:ext cx="9144001" cy="4524315"/>
          </a:xfrm>
          <a:prstGeom prst="rect">
            <a:avLst/>
          </a:prstGeom>
          <a:noFill/>
        </p:spPr>
        <p:txBody>
          <a:bodyPr wrap="square">
            <a:spAutoFit/>
          </a:bodyPr>
          <a:lstStyle/>
          <a:p>
            <a:r>
              <a:rPr lang="en-US" b="1" dirty="0"/>
              <a:t>Changing from Running Averages to Daily Numbers</a:t>
            </a:r>
          </a:p>
          <a:p>
            <a:endParaRPr lang="en-US" dirty="0"/>
          </a:p>
          <a:p>
            <a:r>
              <a:rPr lang="en-US" dirty="0"/>
              <a:t>In the graph view, metrics default to displaying running averages. For example, conversion-based metrics default to displaying Running Conversion Rate, whereas revenue-based metrics default to displaying Running Revenue per Visitor (RPV). Engagement-based metrics default to displaying the running average for the metric in question. </a:t>
            </a:r>
          </a:p>
          <a:p>
            <a:endParaRPr lang="en-IN" dirty="0"/>
          </a:p>
          <a:p>
            <a:r>
              <a:rPr lang="en-US" dirty="0"/>
              <a:t>Can you change to a metric other than Running Conversion Rate, Running RPV, or the running engagement metric? Absolutely. To change from cumulative numbers to daily values, select from the drop-down menu</a:t>
            </a:r>
            <a:r>
              <a:rPr lang="en-IN" dirty="0"/>
              <a:t>.</a:t>
            </a:r>
          </a:p>
          <a:p>
            <a:endParaRPr lang="en-IN" dirty="0"/>
          </a:p>
          <a:p>
            <a:r>
              <a:rPr lang="en-IN" b="1" dirty="0"/>
              <a:t>Viewing Data by Audiences</a:t>
            </a:r>
          </a:p>
          <a:p>
            <a:endParaRPr lang="en-IN" dirty="0"/>
          </a:p>
          <a:p>
            <a:r>
              <a:rPr lang="en-US" dirty="0"/>
              <a:t>On the Reports page, click the Audiences drop-down to filter your activity results by a different audience</a:t>
            </a:r>
            <a:r>
              <a:rPr lang="en-IN" dirty="0"/>
              <a:t>.</a:t>
            </a:r>
          </a:p>
        </p:txBody>
      </p:sp>
    </p:spTree>
    <p:extLst>
      <p:ext uri="{BB962C8B-B14F-4D97-AF65-F5344CB8AC3E}">
        <p14:creationId xmlns:p14="http://schemas.microsoft.com/office/powerpoint/2010/main" val="355239541"/>
      </p:ext>
    </p:extLst>
  </p:cSld>
  <p:clrMapOvr>
    <a:overrideClrMapping bg1="lt1" tx1="dk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DCF18BF5-23FB-5A14-5CED-7912D4979DE6}"/>
              </a:ext>
            </a:extLst>
          </p:cNvPr>
          <p:cNvSpPr txBox="1"/>
          <p:nvPr/>
        </p:nvSpPr>
        <p:spPr>
          <a:xfrm>
            <a:off x="-1" y="400110"/>
            <a:ext cx="3603813" cy="4247317"/>
          </a:xfrm>
          <a:prstGeom prst="rect">
            <a:avLst/>
          </a:prstGeom>
          <a:noFill/>
        </p:spPr>
        <p:txBody>
          <a:bodyPr wrap="square">
            <a:spAutoFit/>
          </a:bodyPr>
          <a:lstStyle/>
          <a:p>
            <a:r>
              <a:rPr lang="en-IN" b="1" dirty="0"/>
              <a:t>Changing Metrics</a:t>
            </a:r>
          </a:p>
          <a:p>
            <a:endParaRPr lang="en-IN" b="1" dirty="0"/>
          </a:p>
          <a:p>
            <a:r>
              <a:rPr lang="en-US" dirty="0"/>
              <a:t>To change metrics, click the Report metric drop-down arrow. Select a different metric to recalibrate the report according to it.</a:t>
            </a:r>
            <a:endParaRPr lang="en-IN" b="1" dirty="0"/>
          </a:p>
          <a:p>
            <a:endParaRPr lang="en-IN" b="1" dirty="0"/>
          </a:p>
          <a:p>
            <a:r>
              <a:rPr lang="en-US" dirty="0"/>
              <a:t>The metrics that appear in this drop-down list are highly variable from one activity to another, as they reflect the goal and additional metrics configured for the specific activity in the final step of activity configuration </a:t>
            </a:r>
            <a:endParaRPr lang="en-IN" b="1" dirty="0"/>
          </a:p>
        </p:txBody>
      </p:sp>
      <p:pic>
        <p:nvPicPr>
          <p:cNvPr id="3" name="Picture 2">
            <a:extLst>
              <a:ext uri="{FF2B5EF4-FFF2-40B4-BE49-F238E27FC236}">
                <a16:creationId xmlns:a16="http://schemas.microsoft.com/office/drawing/2014/main" id="{4FA2608D-681C-2825-E30E-67DEF4EC7B03}"/>
              </a:ext>
            </a:extLst>
          </p:cNvPr>
          <p:cNvPicPr>
            <a:picLocks noChangeAspect="1"/>
          </p:cNvPicPr>
          <p:nvPr/>
        </p:nvPicPr>
        <p:blipFill>
          <a:blip r:embed="rId5"/>
          <a:stretch>
            <a:fillRect/>
          </a:stretch>
        </p:blipFill>
        <p:spPr>
          <a:xfrm>
            <a:off x="4003382" y="895948"/>
            <a:ext cx="4425207" cy="3351604"/>
          </a:xfrm>
          <a:prstGeom prst="rect">
            <a:avLst/>
          </a:prstGeom>
        </p:spPr>
      </p:pic>
    </p:spTree>
    <p:extLst>
      <p:ext uri="{BB962C8B-B14F-4D97-AF65-F5344CB8AC3E}">
        <p14:creationId xmlns:p14="http://schemas.microsoft.com/office/powerpoint/2010/main" val="1942545771"/>
      </p:ext>
    </p:extLst>
  </p:cSld>
  <p:clrMapOvr>
    <a:overrideClrMapping bg1="lt1" tx1="dk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EEFFE3D9-5C46-361A-216E-8FFBB00BD794}"/>
              </a:ext>
            </a:extLst>
          </p:cNvPr>
          <p:cNvSpPr txBox="1"/>
          <p:nvPr/>
        </p:nvSpPr>
        <p:spPr>
          <a:xfrm>
            <a:off x="153681" y="547960"/>
            <a:ext cx="8700632" cy="3416320"/>
          </a:xfrm>
          <a:prstGeom prst="rect">
            <a:avLst/>
          </a:prstGeom>
          <a:noFill/>
        </p:spPr>
        <p:txBody>
          <a:bodyPr wrap="square">
            <a:spAutoFit/>
          </a:bodyPr>
          <a:lstStyle/>
          <a:p>
            <a:r>
              <a:rPr lang="en-US" dirty="0"/>
              <a:t>Be aware of the following information as you work with multiple metrics in reports: </a:t>
            </a:r>
          </a:p>
          <a:p>
            <a:r>
              <a:rPr lang="en-US" dirty="0"/>
              <a:t>• The ability to view multiple metrics is available A/B and Experience Targeting (XT) activities only. You cannot view multiple metrics in reports for Auto-Allocate and Auto-Target A/B activities. </a:t>
            </a:r>
          </a:p>
          <a:p>
            <a:r>
              <a:rPr lang="en-US" dirty="0"/>
              <a:t>• You cannot add more than 20 metrics to a report for an activity that uses Analytics for Target (A4T). You can add as many metrics as you have in your activity to reports for activities that do not use A4T. </a:t>
            </a:r>
          </a:p>
          <a:p>
            <a:r>
              <a:rPr lang="en-US" dirty="0"/>
              <a:t>• You cannot use the Download option to download reports to CSV if you have selected multiple metrics. You must select a single metric to enable the Download option. </a:t>
            </a:r>
          </a:p>
          <a:p>
            <a:r>
              <a:rPr lang="en-US" dirty="0"/>
              <a:t>• You cannot view multiple metrics for activities created before the July 2015 Target release</a:t>
            </a:r>
            <a:endParaRPr lang="en-IN" dirty="0"/>
          </a:p>
        </p:txBody>
      </p:sp>
    </p:spTree>
    <p:extLst>
      <p:ext uri="{BB962C8B-B14F-4D97-AF65-F5344CB8AC3E}">
        <p14:creationId xmlns:p14="http://schemas.microsoft.com/office/powerpoint/2010/main" val="3268959241"/>
      </p:ext>
    </p:extLst>
  </p:cSld>
  <p:clrMapOvr>
    <a:overrideClrMapping bg1="lt1" tx1="dk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024749" y="-20082"/>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Basic Terms and Concepts</a:t>
            </a:r>
          </a:p>
        </p:txBody>
      </p:sp>
      <p:sp>
        <p:nvSpPr>
          <p:cNvPr id="5" name="TextBox 4">
            <a:extLst>
              <a:ext uri="{FF2B5EF4-FFF2-40B4-BE49-F238E27FC236}">
                <a16:creationId xmlns:a16="http://schemas.microsoft.com/office/drawing/2014/main" id="{97317B79-7A45-153A-3C53-14BF5926D2D2}"/>
              </a:ext>
            </a:extLst>
          </p:cNvPr>
          <p:cNvSpPr txBox="1"/>
          <p:nvPr/>
        </p:nvSpPr>
        <p:spPr>
          <a:xfrm>
            <a:off x="383049" y="424576"/>
            <a:ext cx="5909264" cy="313932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363636"/>
                </a:solidFill>
                <a:effectLst/>
                <a:uLnTx/>
                <a:uFillTx/>
                <a:latin typeface="Adobe Clean"/>
                <a:ea typeface="+mn-ea"/>
                <a:cs typeface="+mn-cs"/>
              </a:rPr>
              <a:t>Content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“Content” describes the offer Adobe Target displays on a page.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may be useful to note “content” refers to both “image offers” (assets) and “code offers” (HTML, Redirect , and Remote offers). In other words, if an “</a:t>
            </a:r>
            <a:r>
              <a:rPr lang="en-US" dirty="0" err="1"/>
              <a:t>mbox</a:t>
            </a:r>
            <a:r>
              <a:rPr lang="en-US" dirty="0"/>
              <a:t>” defines a server call made to Adobe Target, “content” defines what Adobe Target then displays on your page, as a result of that call.</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4FD98B23-531C-084B-88BD-EF5A8D8F3401}"/>
              </a:ext>
            </a:extLst>
          </p:cNvPr>
          <p:cNvPicPr>
            <a:picLocks noChangeAspect="1"/>
          </p:cNvPicPr>
          <p:nvPr/>
        </p:nvPicPr>
        <p:blipFill>
          <a:blip r:embed="rId5"/>
          <a:stretch>
            <a:fillRect/>
          </a:stretch>
        </p:blipFill>
        <p:spPr>
          <a:xfrm>
            <a:off x="6411768" y="670275"/>
            <a:ext cx="2689451" cy="3538213"/>
          </a:xfrm>
          <a:prstGeom prst="rect">
            <a:avLst/>
          </a:prstGeom>
        </p:spPr>
      </p:pic>
    </p:spTree>
    <p:extLst>
      <p:ext uri="{BB962C8B-B14F-4D97-AF65-F5344CB8AC3E}">
        <p14:creationId xmlns:p14="http://schemas.microsoft.com/office/powerpoint/2010/main" val="612368460"/>
      </p:ext>
    </p:extLst>
  </p:cSld>
  <p:clrMapOvr>
    <a:overrideClrMapping bg1="lt1" tx1="dk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EEFFE3D9-5C46-361A-216E-8FFBB00BD794}"/>
              </a:ext>
            </a:extLst>
          </p:cNvPr>
          <p:cNvSpPr txBox="1"/>
          <p:nvPr/>
        </p:nvSpPr>
        <p:spPr>
          <a:xfrm>
            <a:off x="99893" y="471120"/>
            <a:ext cx="8700632" cy="2308324"/>
          </a:xfrm>
          <a:prstGeom prst="rect">
            <a:avLst/>
          </a:prstGeom>
          <a:noFill/>
        </p:spPr>
        <p:txBody>
          <a:bodyPr wrap="square">
            <a:spAutoFit/>
          </a:bodyPr>
          <a:lstStyle/>
          <a:p>
            <a:r>
              <a:rPr lang="en-US" b="1" dirty="0"/>
              <a:t>Metric Types </a:t>
            </a:r>
          </a:p>
          <a:p>
            <a:r>
              <a:rPr lang="en-US" dirty="0"/>
              <a:t>When you change metrics on a Target report, you may change to one of three potential metric types: </a:t>
            </a:r>
          </a:p>
          <a:p>
            <a:r>
              <a:rPr lang="en-US" dirty="0"/>
              <a:t>• Conversion </a:t>
            </a:r>
          </a:p>
          <a:p>
            <a:r>
              <a:rPr lang="en-US" dirty="0"/>
              <a:t>• Revenue </a:t>
            </a:r>
          </a:p>
          <a:p>
            <a:r>
              <a:rPr lang="en-US" dirty="0"/>
              <a:t>• Engagement </a:t>
            </a:r>
          </a:p>
          <a:p>
            <a:r>
              <a:rPr lang="en-US" dirty="0"/>
              <a:t>This is relevant because additional options available to you will vary depending on the metric type chosen.</a:t>
            </a:r>
            <a:endParaRPr lang="en-IN" dirty="0"/>
          </a:p>
        </p:txBody>
      </p:sp>
    </p:spTree>
    <p:extLst>
      <p:ext uri="{BB962C8B-B14F-4D97-AF65-F5344CB8AC3E}">
        <p14:creationId xmlns:p14="http://schemas.microsoft.com/office/powerpoint/2010/main" val="2674574763"/>
      </p:ext>
    </p:extLst>
  </p:cSld>
  <p:clrMapOvr>
    <a:overrideClrMapping bg1="lt1" tx1="dk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EEFFE3D9-5C46-361A-216E-8FFBB00BD794}"/>
              </a:ext>
            </a:extLst>
          </p:cNvPr>
          <p:cNvSpPr txBox="1"/>
          <p:nvPr/>
        </p:nvSpPr>
        <p:spPr>
          <a:xfrm>
            <a:off x="99893" y="471120"/>
            <a:ext cx="8700632" cy="4247317"/>
          </a:xfrm>
          <a:prstGeom prst="rect">
            <a:avLst/>
          </a:prstGeom>
          <a:noFill/>
        </p:spPr>
        <p:txBody>
          <a:bodyPr wrap="square">
            <a:spAutoFit/>
          </a:bodyPr>
          <a:lstStyle/>
          <a:p>
            <a:r>
              <a:rPr lang="en-US" dirty="0"/>
              <a:t>Whether in graph or table view, click Settings to access Report Settings that allow you to modify aspects of the report such as counting methodology, control experience, extreme values, and environment.</a:t>
            </a:r>
          </a:p>
          <a:p>
            <a:endParaRPr lang="en-US" dirty="0"/>
          </a:p>
          <a:p>
            <a:r>
              <a:rPr lang="en-US" b="1" dirty="0"/>
              <a:t>Counting Methodology </a:t>
            </a:r>
          </a:p>
          <a:p>
            <a:r>
              <a:rPr lang="en-US" dirty="0"/>
              <a:t>The default Counting Methodology is based on Visitors, but you may change this to Visits or Activity Impressions.</a:t>
            </a:r>
          </a:p>
          <a:p>
            <a:pPr marL="285750" indent="-285750">
              <a:buFont typeface="Arial" panose="020B0604020202020204" pitchFamily="34" charset="0"/>
              <a:buChar char="•"/>
            </a:pPr>
            <a:r>
              <a:rPr lang="en-US" dirty="0"/>
              <a:t>A Visitor is a unique participant in an activity, for the life of the activity. Adobe Target keeps track of visitors through the visitor’s cookie. If someone visited your site once per day, for three days, they would still be counted only once. This is the most common counting methodology used in reports. </a:t>
            </a:r>
          </a:p>
          <a:p>
            <a:endParaRPr lang="en-US" dirty="0"/>
          </a:p>
          <a:p>
            <a:r>
              <a:rPr lang="en-US" dirty="0"/>
              <a:t>•   A Visit is a unique participant’s session on your site. A session’s end is determined after 30 minutes of inactivity on the site. If someone visited your site once per day, for three days, they would be counted as having had three visits</a:t>
            </a:r>
            <a:endParaRPr lang="en-IN" dirty="0"/>
          </a:p>
        </p:txBody>
      </p:sp>
    </p:spTree>
    <p:extLst>
      <p:ext uri="{BB962C8B-B14F-4D97-AF65-F5344CB8AC3E}">
        <p14:creationId xmlns:p14="http://schemas.microsoft.com/office/powerpoint/2010/main" val="2981213936"/>
      </p:ext>
    </p:extLst>
  </p:cSld>
  <p:clrMapOvr>
    <a:overrideClrMapping bg1="lt1" tx1="dk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Target Reporting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6" name="TextBox 5">
            <a:extLst>
              <a:ext uri="{FF2B5EF4-FFF2-40B4-BE49-F238E27FC236}">
                <a16:creationId xmlns:a16="http://schemas.microsoft.com/office/drawing/2014/main" id="{EEFFE3D9-5C46-361A-216E-8FFBB00BD794}"/>
              </a:ext>
            </a:extLst>
          </p:cNvPr>
          <p:cNvSpPr txBox="1"/>
          <p:nvPr/>
        </p:nvSpPr>
        <p:spPr>
          <a:xfrm>
            <a:off x="99893" y="471120"/>
            <a:ext cx="8700632" cy="2585323"/>
          </a:xfrm>
          <a:prstGeom prst="rect">
            <a:avLst/>
          </a:prstGeom>
          <a:noFill/>
        </p:spPr>
        <p:txBody>
          <a:bodyPr wrap="square">
            <a:spAutoFit/>
          </a:bodyPr>
          <a:lstStyle/>
          <a:p>
            <a:r>
              <a:rPr lang="en-US" dirty="0"/>
              <a:t>• An Activity Impression is counted every time a page is loaded. A single visit may include several impressions of, for example, your homepage. Note (1) there must be an </a:t>
            </a:r>
            <a:r>
              <a:rPr lang="en-US" dirty="0" err="1"/>
              <a:t>mbox</a:t>
            </a:r>
            <a:r>
              <a:rPr lang="en-US" dirty="0"/>
              <a:t> on a page in order for a page view to be counted, and (2) each </a:t>
            </a:r>
            <a:r>
              <a:rPr lang="en-US" dirty="0" err="1"/>
              <a:t>mbox</a:t>
            </a:r>
            <a:r>
              <a:rPr lang="en-US" dirty="0"/>
              <a:t> on a page will be counted once. If there are three </a:t>
            </a:r>
            <a:r>
              <a:rPr lang="en-US" dirty="0" err="1"/>
              <a:t>mboxes</a:t>
            </a:r>
            <a:r>
              <a:rPr lang="en-US" dirty="0"/>
              <a:t> on a page, the page view count will increment by three.</a:t>
            </a:r>
          </a:p>
          <a:p>
            <a:endParaRPr lang="en-US" dirty="0"/>
          </a:p>
          <a:p>
            <a:r>
              <a:rPr lang="en-US" b="1" dirty="0"/>
              <a:t>The Control Experience </a:t>
            </a:r>
          </a:p>
          <a:p>
            <a:r>
              <a:rPr lang="en-US" dirty="0"/>
              <a:t>Change Control to select another experience as the basis for comparison (the basis for calculating lift).</a:t>
            </a:r>
            <a:endParaRPr lang="en-IN" dirty="0"/>
          </a:p>
        </p:txBody>
      </p:sp>
    </p:spTree>
    <p:extLst>
      <p:ext uri="{BB962C8B-B14F-4D97-AF65-F5344CB8AC3E}">
        <p14:creationId xmlns:p14="http://schemas.microsoft.com/office/powerpoint/2010/main" val="1150682740"/>
      </p:ext>
    </p:extLst>
  </p:cSld>
  <p:clrMapOvr>
    <a:overrideClrMapping bg1="lt1" tx1="dk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Experience Targeting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12F8CEE2-BD52-36BB-4ADE-3CBFE373D063}"/>
              </a:ext>
            </a:extLst>
          </p:cNvPr>
          <p:cNvSpPr txBox="1"/>
          <p:nvPr/>
        </p:nvSpPr>
        <p:spPr>
          <a:xfrm>
            <a:off x="0" y="467543"/>
            <a:ext cx="8959584" cy="1477328"/>
          </a:xfrm>
          <a:prstGeom prst="rect">
            <a:avLst/>
          </a:prstGeom>
          <a:noFill/>
        </p:spPr>
        <p:txBody>
          <a:bodyPr wrap="square">
            <a:spAutoFit/>
          </a:bodyPr>
          <a:lstStyle/>
          <a:p>
            <a:r>
              <a:rPr lang="en-US" dirty="0"/>
              <a:t>Experience Targeting (XT) activities, by contrast, allow you to use experience-level targeting to </a:t>
            </a:r>
            <a:r>
              <a:rPr lang="en-US" dirty="0" err="1"/>
              <a:t>to</a:t>
            </a:r>
            <a:r>
              <a:rPr lang="en-US" dirty="0"/>
              <a:t> show different experiences to the same visitor if they arrive with criteria that qualify them for those different experiences.</a:t>
            </a:r>
          </a:p>
          <a:p>
            <a:endParaRPr lang="en-US" dirty="0"/>
          </a:p>
          <a:p>
            <a:endParaRPr lang="en-US" dirty="0"/>
          </a:p>
        </p:txBody>
      </p:sp>
      <p:pic>
        <p:nvPicPr>
          <p:cNvPr id="7" name="Picture 6">
            <a:extLst>
              <a:ext uri="{FF2B5EF4-FFF2-40B4-BE49-F238E27FC236}">
                <a16:creationId xmlns:a16="http://schemas.microsoft.com/office/drawing/2014/main" id="{A6434CC4-5D2A-84A1-BD61-645B8DBD5090}"/>
              </a:ext>
            </a:extLst>
          </p:cNvPr>
          <p:cNvPicPr>
            <a:picLocks noChangeAspect="1"/>
          </p:cNvPicPr>
          <p:nvPr/>
        </p:nvPicPr>
        <p:blipFill>
          <a:blip r:embed="rId5"/>
          <a:stretch>
            <a:fillRect/>
          </a:stretch>
        </p:blipFill>
        <p:spPr>
          <a:xfrm>
            <a:off x="608667" y="1640589"/>
            <a:ext cx="7452712" cy="2638800"/>
          </a:xfrm>
          <a:prstGeom prst="rect">
            <a:avLst/>
          </a:prstGeom>
        </p:spPr>
      </p:pic>
    </p:spTree>
    <p:extLst>
      <p:ext uri="{BB962C8B-B14F-4D97-AF65-F5344CB8AC3E}">
        <p14:creationId xmlns:p14="http://schemas.microsoft.com/office/powerpoint/2010/main" val="51231330"/>
      </p:ext>
    </p:extLst>
  </p:cSld>
  <p:clrMapOvr>
    <a:overrideClrMapping bg1="lt1" tx1="dk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Experience Targeting</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12F8CEE2-BD52-36BB-4ADE-3CBFE373D063}"/>
              </a:ext>
            </a:extLst>
          </p:cNvPr>
          <p:cNvSpPr txBox="1"/>
          <p:nvPr/>
        </p:nvSpPr>
        <p:spPr>
          <a:xfrm>
            <a:off x="0" y="467543"/>
            <a:ext cx="8959584" cy="4524315"/>
          </a:xfrm>
          <a:prstGeom prst="rect">
            <a:avLst/>
          </a:prstGeom>
          <a:noFill/>
        </p:spPr>
        <p:txBody>
          <a:bodyPr wrap="square">
            <a:spAutoFit/>
          </a:bodyPr>
          <a:lstStyle/>
          <a:p>
            <a:r>
              <a:rPr lang="en-US" dirty="0"/>
              <a:t>In an experience targeting activity, if the visitor ever converts, their conversion is attributed to the last viewed experience.</a:t>
            </a:r>
          </a:p>
          <a:p>
            <a:endParaRPr lang="en-US" dirty="0"/>
          </a:p>
          <a:p>
            <a:r>
              <a:rPr lang="en-US" dirty="0"/>
              <a:t>XT activities match visitors starting with the first experience and moves downwards through subsequent experiences, in order of experience design. If you would like to change this behavior, adjust the priorities for each experience.</a:t>
            </a:r>
          </a:p>
          <a:p>
            <a:r>
              <a:rPr lang="en-US" dirty="0"/>
              <a:t>If the audience targeting criteria for each experience are not designed to be mutually exclusive, consider the impact of defining more-inclusive experiences higher or lower than others to ensure the behavior is one you expect and desire.</a:t>
            </a:r>
          </a:p>
          <a:p>
            <a:endParaRPr lang="en-US" dirty="0"/>
          </a:p>
          <a:p>
            <a:r>
              <a:rPr lang="en-US" dirty="0"/>
              <a:t>In terms of reports, the layout and function of XT reports is the same as for A/B tests. However, you may see the same visitor counted in multiple experiences if they qualified for them, whereas in A/B tests, you will only ever see a single visitor counted in a single experience for that activity</a:t>
            </a:r>
          </a:p>
          <a:p>
            <a:endParaRPr lang="en-US" dirty="0"/>
          </a:p>
          <a:p>
            <a:endParaRPr lang="en-US" dirty="0"/>
          </a:p>
        </p:txBody>
      </p:sp>
    </p:spTree>
    <p:extLst>
      <p:ext uri="{BB962C8B-B14F-4D97-AF65-F5344CB8AC3E}">
        <p14:creationId xmlns:p14="http://schemas.microsoft.com/office/powerpoint/2010/main" val="1766730342"/>
      </p:ext>
    </p:extLst>
  </p:cSld>
  <p:clrMapOvr>
    <a:overrideClrMapping bg1="lt1" tx1="dk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Multivariate Test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12F8CEE2-BD52-36BB-4ADE-3CBFE373D063}"/>
              </a:ext>
            </a:extLst>
          </p:cNvPr>
          <p:cNvSpPr txBox="1"/>
          <p:nvPr/>
        </p:nvSpPr>
        <p:spPr>
          <a:xfrm>
            <a:off x="0" y="467543"/>
            <a:ext cx="8959584" cy="4801314"/>
          </a:xfrm>
          <a:prstGeom prst="rect">
            <a:avLst/>
          </a:prstGeom>
          <a:noFill/>
        </p:spPr>
        <p:txBody>
          <a:bodyPr wrap="square">
            <a:spAutoFit/>
          </a:bodyPr>
          <a:lstStyle/>
          <a:p>
            <a:r>
              <a:rPr lang="en-US" dirty="0"/>
              <a:t>Multivariate tests are extremely valuable when you want to test three or more elements on your page to determine which of those elements are really impacting conversion. What is an “element?” </a:t>
            </a:r>
          </a:p>
          <a:p>
            <a:r>
              <a:rPr lang="en-US" dirty="0"/>
              <a:t>Examples include: </a:t>
            </a:r>
          </a:p>
          <a:p>
            <a:r>
              <a:rPr lang="en-US" dirty="0"/>
              <a:t>• Headline on a page </a:t>
            </a:r>
          </a:p>
          <a:p>
            <a:r>
              <a:rPr lang="en-US" dirty="0"/>
              <a:t>• Main image on the page </a:t>
            </a:r>
          </a:p>
          <a:p>
            <a:r>
              <a:rPr lang="en-US" dirty="0"/>
              <a:t>• Promotion </a:t>
            </a:r>
          </a:p>
          <a:p>
            <a:r>
              <a:rPr lang="en-US" dirty="0"/>
              <a:t>• Call to action </a:t>
            </a:r>
          </a:p>
          <a:p>
            <a:r>
              <a:rPr lang="en-US" dirty="0"/>
              <a:t>• Descriptive text</a:t>
            </a:r>
          </a:p>
          <a:p>
            <a:endParaRPr lang="en-US" dirty="0"/>
          </a:p>
          <a:p>
            <a:r>
              <a:rPr lang="en-US" b="1" dirty="0"/>
              <a:t>Benefits of MVTs </a:t>
            </a:r>
          </a:p>
          <a:p>
            <a:endParaRPr lang="en-US" dirty="0"/>
          </a:p>
          <a:p>
            <a:r>
              <a:rPr lang="en-US" dirty="0"/>
              <a:t>The power behind multivariate testing is you select the elements and alternative content you want to test, and Adobe Target handles the experience creation. For example, suppose you wanted to test four elements on a particular page, and you had three different versions of each of those elements.</a:t>
            </a:r>
          </a:p>
          <a:p>
            <a:endParaRPr lang="en-US" dirty="0"/>
          </a:p>
        </p:txBody>
      </p:sp>
    </p:spTree>
    <p:extLst>
      <p:ext uri="{BB962C8B-B14F-4D97-AF65-F5344CB8AC3E}">
        <p14:creationId xmlns:p14="http://schemas.microsoft.com/office/powerpoint/2010/main" val="2487429096"/>
      </p:ext>
    </p:extLst>
  </p:cSld>
  <p:clrMapOvr>
    <a:overrideClrMapping bg1="lt1" tx1="dk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Multivariate Test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5" name="Picture 4">
            <a:extLst>
              <a:ext uri="{FF2B5EF4-FFF2-40B4-BE49-F238E27FC236}">
                <a16:creationId xmlns:a16="http://schemas.microsoft.com/office/drawing/2014/main" id="{9C33F793-EDF9-70A2-0FAE-8622FD8CFF08}"/>
              </a:ext>
            </a:extLst>
          </p:cNvPr>
          <p:cNvPicPr>
            <a:picLocks noChangeAspect="1"/>
          </p:cNvPicPr>
          <p:nvPr/>
        </p:nvPicPr>
        <p:blipFill>
          <a:blip r:embed="rId5"/>
          <a:stretch>
            <a:fillRect/>
          </a:stretch>
        </p:blipFill>
        <p:spPr>
          <a:xfrm>
            <a:off x="2581275" y="1376362"/>
            <a:ext cx="3981450" cy="2390775"/>
          </a:xfrm>
          <a:prstGeom prst="rect">
            <a:avLst/>
          </a:prstGeom>
        </p:spPr>
      </p:pic>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923330"/>
          </a:xfrm>
          <a:prstGeom prst="rect">
            <a:avLst/>
          </a:prstGeom>
          <a:noFill/>
        </p:spPr>
        <p:txBody>
          <a:bodyPr wrap="square">
            <a:spAutoFit/>
          </a:bodyPr>
          <a:lstStyle/>
          <a:p>
            <a:r>
              <a:rPr lang="en-US" dirty="0"/>
              <a:t>For Adobe Target MVTs, input the elements and alternatives of interest, and Target outputs the full factorial array of experiences that need to be tested in order to determine winning experiences and significant locations and content.</a:t>
            </a:r>
            <a:endParaRPr lang="en-IN" dirty="0"/>
          </a:p>
        </p:txBody>
      </p:sp>
    </p:spTree>
    <p:extLst>
      <p:ext uri="{BB962C8B-B14F-4D97-AF65-F5344CB8AC3E}">
        <p14:creationId xmlns:p14="http://schemas.microsoft.com/office/powerpoint/2010/main" val="2637556928"/>
      </p:ext>
    </p:extLst>
  </p:cSld>
  <p:clrMapOvr>
    <a:overrideClrMapping bg1="lt1" tx1="dk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Multivariate Test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3693319"/>
          </a:xfrm>
          <a:prstGeom prst="rect">
            <a:avLst/>
          </a:prstGeom>
          <a:noFill/>
        </p:spPr>
        <p:txBody>
          <a:bodyPr wrap="square">
            <a:spAutoFit/>
          </a:bodyPr>
          <a:lstStyle/>
          <a:p>
            <a:r>
              <a:rPr lang="en-US" b="1" dirty="0"/>
              <a:t>Multivariate Test Results Using Target </a:t>
            </a:r>
          </a:p>
          <a:p>
            <a:endParaRPr lang="en-US" b="1" dirty="0"/>
          </a:p>
          <a:p>
            <a:r>
              <a:rPr lang="en-US" dirty="0"/>
              <a:t>When you perform a multivariate test in Target, you will still see the same results you would usually see when running an A/B test. Namely, you will see metrics that evaluate factors such as: How is each experience performing? How many visitors have seen them? What’s the conversion rate and lift for each? And so on. These appear within the "Experience Performance Report." But in addition to standard A/B reporting in the Experience Performance Report, you also have: </a:t>
            </a:r>
          </a:p>
          <a:p>
            <a:r>
              <a:rPr lang="en-US" dirty="0"/>
              <a:t>• the ability to filter by the "Best 5" and "Worst 5" experiences, which is helpful considering the large number of experiences you will likely be dealing with. </a:t>
            </a:r>
          </a:p>
          <a:p>
            <a:r>
              <a:rPr lang="en-US" dirty="0"/>
              <a:t>• a separate report called the "Location Contribution Report," which surfaces the test location that contributes the most to conversion, as well as an offer-level comparison that highlights the best-performing offer.</a:t>
            </a:r>
            <a:endParaRPr lang="en-IN" dirty="0"/>
          </a:p>
        </p:txBody>
      </p:sp>
    </p:spTree>
    <p:extLst>
      <p:ext uri="{BB962C8B-B14F-4D97-AF65-F5344CB8AC3E}">
        <p14:creationId xmlns:p14="http://schemas.microsoft.com/office/powerpoint/2010/main" val="1638231665"/>
      </p:ext>
    </p:extLst>
  </p:cSld>
  <p:clrMapOvr>
    <a:overrideClrMapping bg1="lt1" tx1="dk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Multivariate Test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4247317"/>
          </a:xfrm>
          <a:prstGeom prst="rect">
            <a:avLst/>
          </a:prstGeom>
          <a:noFill/>
        </p:spPr>
        <p:txBody>
          <a:bodyPr wrap="square">
            <a:spAutoFit/>
          </a:bodyPr>
          <a:lstStyle/>
          <a:p>
            <a:r>
              <a:rPr lang="en-US" b="1" dirty="0"/>
              <a:t>MVT Guidelines Follow these planning guidelines for more successful MVTs:</a:t>
            </a:r>
          </a:p>
          <a:p>
            <a:r>
              <a:rPr lang="en-US" dirty="0"/>
              <a:t>Select elements you believe will have the strongest impact on the results.</a:t>
            </a:r>
            <a:endParaRPr lang="en-US" b="1" dirty="0"/>
          </a:p>
          <a:p>
            <a:endParaRPr lang="en-US" b="1" dirty="0"/>
          </a:p>
          <a:p>
            <a:r>
              <a:rPr lang="en-US" dirty="0"/>
              <a:t>Keep elements independent of each other. This means you should not test your layout and content in the same activity.</a:t>
            </a:r>
            <a:endParaRPr lang="en-US" b="1" dirty="0"/>
          </a:p>
          <a:p>
            <a:endParaRPr lang="en-US" b="1" dirty="0"/>
          </a:p>
          <a:p>
            <a:r>
              <a:rPr lang="en-US" dirty="0"/>
              <a:t>Make sure you have at least three elements to test. If you have fewer than three, run an A/B test instead</a:t>
            </a:r>
            <a:r>
              <a:rPr lang="en-US" b="1" dirty="0"/>
              <a:t>.</a:t>
            </a:r>
          </a:p>
          <a:p>
            <a:endParaRPr lang="en-US" b="1" dirty="0"/>
          </a:p>
          <a:p>
            <a:r>
              <a:rPr lang="en-US" dirty="0"/>
              <a:t>For each element, it is recommended to have alternatives that are significantly different from each other</a:t>
            </a:r>
            <a:r>
              <a:rPr lang="en-US" b="1" dirty="0"/>
              <a:t>.</a:t>
            </a:r>
          </a:p>
          <a:p>
            <a:endParaRPr lang="en-US" b="1" dirty="0"/>
          </a:p>
          <a:p>
            <a:r>
              <a:rPr lang="en-US" dirty="0"/>
              <a:t>Prepare content ahead of time. Planning an MVT requires coordination across groups as the optimization or campaign manager needs to work closely with the creative or design group to realize the offers they would like to roll out during the test.</a:t>
            </a:r>
            <a:endParaRPr lang="en-IN" b="1" dirty="0"/>
          </a:p>
        </p:txBody>
      </p:sp>
    </p:spTree>
    <p:extLst>
      <p:ext uri="{BB962C8B-B14F-4D97-AF65-F5344CB8AC3E}">
        <p14:creationId xmlns:p14="http://schemas.microsoft.com/office/powerpoint/2010/main" val="2840340636"/>
      </p:ext>
    </p:extLst>
  </p:cSld>
  <p:clrMapOvr>
    <a:overrideClrMapping bg1="lt1" tx1="dk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Multivariate Test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3693319"/>
          </a:xfrm>
          <a:prstGeom prst="rect">
            <a:avLst/>
          </a:prstGeom>
          <a:noFill/>
        </p:spPr>
        <p:txBody>
          <a:bodyPr wrap="square">
            <a:spAutoFit/>
          </a:bodyPr>
          <a:lstStyle/>
          <a:p>
            <a:r>
              <a:rPr lang="en-US" b="1" dirty="0"/>
              <a:t>MVT Guidelines Follow these planning guidelines for more successful MVTs:</a:t>
            </a:r>
          </a:p>
          <a:p>
            <a:endParaRPr lang="en-US" b="1" dirty="0"/>
          </a:p>
          <a:p>
            <a:endParaRPr lang="en-US" b="1" dirty="0"/>
          </a:p>
          <a:p>
            <a:r>
              <a:rPr lang="en-US" dirty="0"/>
              <a:t>Create a test plan. Avoid modifying a test after it has been activated. It is not advisable to edit a test once it is live and data starts being collected. </a:t>
            </a:r>
          </a:p>
          <a:p>
            <a:endParaRPr lang="en-US" dirty="0"/>
          </a:p>
          <a:p>
            <a:r>
              <a:rPr lang="en-US" dirty="0"/>
              <a:t>Consider the traffic requirements. MVTs require significant traffic (and time) to generate meaningful results</a:t>
            </a:r>
          </a:p>
          <a:p>
            <a:endParaRPr lang="en-US" b="1" dirty="0"/>
          </a:p>
          <a:p>
            <a:r>
              <a:rPr lang="en-US" dirty="0"/>
              <a:t>Check the HTML code on your activity page. Ensure the HTML elements do not have duplicate DOM IDs</a:t>
            </a:r>
          </a:p>
          <a:p>
            <a:endParaRPr lang="en-US" b="1" dirty="0"/>
          </a:p>
          <a:p>
            <a:endParaRPr lang="en-IN" b="1" dirty="0"/>
          </a:p>
        </p:txBody>
      </p:sp>
    </p:spTree>
    <p:extLst>
      <p:ext uri="{BB962C8B-B14F-4D97-AF65-F5344CB8AC3E}">
        <p14:creationId xmlns:p14="http://schemas.microsoft.com/office/powerpoint/2010/main" val="1500540565"/>
      </p:ext>
    </p:extLst>
  </p:cSld>
  <p:clrMapOvr>
    <a:overrideClrMapping bg1="lt1" tx1="dk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024749" y="-20082"/>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Basic Terms and Concepts</a:t>
            </a:r>
          </a:p>
        </p:txBody>
      </p:sp>
      <p:sp>
        <p:nvSpPr>
          <p:cNvPr id="5" name="TextBox 4">
            <a:extLst>
              <a:ext uri="{FF2B5EF4-FFF2-40B4-BE49-F238E27FC236}">
                <a16:creationId xmlns:a16="http://schemas.microsoft.com/office/drawing/2014/main" id="{97317B79-7A45-153A-3C53-14BF5926D2D2}"/>
              </a:ext>
            </a:extLst>
          </p:cNvPr>
          <p:cNvSpPr txBox="1"/>
          <p:nvPr/>
        </p:nvSpPr>
        <p:spPr>
          <a:xfrm>
            <a:off x="383049" y="424576"/>
            <a:ext cx="8561166"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363636"/>
                </a:solidFill>
                <a:effectLst/>
                <a:uLnTx/>
                <a:uFillTx/>
                <a:latin typeface="Adobe Clean"/>
                <a:ea typeface="+mn-ea"/>
                <a:cs typeface="+mn-cs"/>
              </a:rPr>
              <a:t>Experiences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experience is a specific combination of content. Experiences determine which content is displayed in which areas on the page. For example, consider the following two experiences:</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extLst>
              <a:ext uri="{FF2B5EF4-FFF2-40B4-BE49-F238E27FC236}">
                <a16:creationId xmlns:a16="http://schemas.microsoft.com/office/drawing/2014/main" id="{7B00E71E-1A3E-C833-4CA4-42D4F58806B4}"/>
              </a:ext>
            </a:extLst>
          </p:cNvPr>
          <p:cNvPicPr>
            <a:picLocks noChangeAspect="1"/>
          </p:cNvPicPr>
          <p:nvPr/>
        </p:nvPicPr>
        <p:blipFill>
          <a:blip r:embed="rId5"/>
          <a:stretch>
            <a:fillRect/>
          </a:stretch>
        </p:blipFill>
        <p:spPr>
          <a:xfrm>
            <a:off x="1328169" y="1870604"/>
            <a:ext cx="6116906" cy="2466070"/>
          </a:xfrm>
          <a:prstGeom prst="rect">
            <a:avLst/>
          </a:prstGeom>
        </p:spPr>
      </p:pic>
    </p:spTree>
    <p:extLst>
      <p:ext uri="{BB962C8B-B14F-4D97-AF65-F5344CB8AC3E}">
        <p14:creationId xmlns:p14="http://schemas.microsoft.com/office/powerpoint/2010/main" val="2089276379"/>
      </p:ext>
    </p:extLst>
  </p:cSld>
  <p:clrMapOvr>
    <a:overrideClrMapping bg1="lt1" tx1="dk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Multivariate Test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1754326"/>
          </a:xfrm>
          <a:prstGeom prst="rect">
            <a:avLst/>
          </a:prstGeom>
          <a:noFill/>
        </p:spPr>
        <p:txBody>
          <a:bodyPr wrap="square">
            <a:spAutoFit/>
          </a:bodyPr>
          <a:lstStyle/>
          <a:p>
            <a:r>
              <a:rPr lang="en-US" dirty="0"/>
              <a:t>The </a:t>
            </a:r>
            <a:r>
              <a:rPr lang="en-US" b="1" dirty="0"/>
              <a:t>Traffic Estimator </a:t>
            </a:r>
            <a:r>
              <a:rPr lang="en-US" dirty="0"/>
              <a:t>uses several variables to determine the adjustments needed for a successful test. It will provide recommendations as to how to adjust the number of combinations or the length of the test to ensure success.</a:t>
            </a:r>
          </a:p>
          <a:p>
            <a:endParaRPr lang="en-US" b="1" dirty="0"/>
          </a:p>
          <a:p>
            <a:endParaRPr lang="en-US" b="1" dirty="0"/>
          </a:p>
          <a:p>
            <a:endParaRPr lang="en-IN" b="1" dirty="0"/>
          </a:p>
        </p:txBody>
      </p:sp>
      <p:pic>
        <p:nvPicPr>
          <p:cNvPr id="3" name="Picture 2">
            <a:extLst>
              <a:ext uri="{FF2B5EF4-FFF2-40B4-BE49-F238E27FC236}">
                <a16:creationId xmlns:a16="http://schemas.microsoft.com/office/drawing/2014/main" id="{D0298A3A-FDCA-9097-D689-C551FD8D1B16}"/>
              </a:ext>
            </a:extLst>
          </p:cNvPr>
          <p:cNvPicPr>
            <a:picLocks noChangeAspect="1"/>
          </p:cNvPicPr>
          <p:nvPr/>
        </p:nvPicPr>
        <p:blipFill>
          <a:blip r:embed="rId5"/>
          <a:stretch>
            <a:fillRect/>
          </a:stretch>
        </p:blipFill>
        <p:spPr>
          <a:xfrm>
            <a:off x="1486340" y="1529888"/>
            <a:ext cx="5784916" cy="3114413"/>
          </a:xfrm>
          <a:prstGeom prst="rect">
            <a:avLst/>
          </a:prstGeom>
        </p:spPr>
      </p:pic>
    </p:spTree>
    <p:extLst>
      <p:ext uri="{BB962C8B-B14F-4D97-AF65-F5344CB8AC3E}">
        <p14:creationId xmlns:p14="http://schemas.microsoft.com/office/powerpoint/2010/main" val="1820045256"/>
      </p:ext>
    </p:extLst>
  </p:cSld>
  <p:clrMapOvr>
    <a:overrideClrMapping bg1="lt1" tx1="dk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Multivariate Test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4247317"/>
          </a:xfrm>
          <a:prstGeom prst="rect">
            <a:avLst/>
          </a:prstGeom>
          <a:noFill/>
        </p:spPr>
        <p:txBody>
          <a:bodyPr wrap="square">
            <a:spAutoFit/>
          </a:bodyPr>
          <a:lstStyle/>
          <a:p>
            <a:r>
              <a:rPr lang="en-IN" b="1" dirty="0"/>
              <a:t>Interpreting MVT Results</a:t>
            </a:r>
            <a:endParaRPr lang="en-US" b="1" dirty="0"/>
          </a:p>
          <a:p>
            <a:endParaRPr lang="en-US" b="1" dirty="0"/>
          </a:p>
          <a:p>
            <a:r>
              <a:rPr lang="en-US" dirty="0"/>
              <a:t>There are two reports available for MVTs: </a:t>
            </a:r>
          </a:p>
          <a:p>
            <a:r>
              <a:rPr lang="en-US" dirty="0"/>
              <a:t>• Experience Performance </a:t>
            </a:r>
          </a:p>
          <a:p>
            <a:r>
              <a:rPr lang="en-US" dirty="0"/>
              <a:t>• Location Contribution </a:t>
            </a:r>
          </a:p>
          <a:p>
            <a:endParaRPr lang="en-US" dirty="0"/>
          </a:p>
          <a:p>
            <a:r>
              <a:rPr lang="en-US" b="1" dirty="0"/>
              <a:t>Experience Performance Report </a:t>
            </a:r>
          </a:p>
          <a:p>
            <a:endParaRPr lang="en-US" dirty="0"/>
          </a:p>
          <a:p>
            <a:r>
              <a:rPr lang="en-US" dirty="0"/>
              <a:t>The Experience Performance Report provides results similar to that of an A/B test, including </a:t>
            </a:r>
          </a:p>
          <a:p>
            <a:r>
              <a:rPr lang="en-US" dirty="0"/>
              <a:t>• Comparison of experience performance </a:t>
            </a:r>
          </a:p>
          <a:p>
            <a:r>
              <a:rPr lang="en-US" dirty="0"/>
              <a:t>• Visitors, Conversion Rate, Confidence Interval, Lift, and Confidence</a:t>
            </a:r>
          </a:p>
          <a:p>
            <a:endParaRPr lang="en-US" b="1" dirty="0"/>
          </a:p>
          <a:p>
            <a:endParaRPr lang="en-US" b="1" dirty="0"/>
          </a:p>
          <a:p>
            <a:endParaRPr lang="en-IN" b="1" dirty="0"/>
          </a:p>
        </p:txBody>
      </p:sp>
    </p:spTree>
    <p:extLst>
      <p:ext uri="{BB962C8B-B14F-4D97-AF65-F5344CB8AC3E}">
        <p14:creationId xmlns:p14="http://schemas.microsoft.com/office/powerpoint/2010/main" val="2565608353"/>
      </p:ext>
    </p:extLst>
  </p:cSld>
  <p:clrMapOvr>
    <a:overrideClrMapping bg1="lt1" tx1="dk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b="1" dirty="0">
                <a:solidFill>
                  <a:schemeClr val="bg1"/>
                </a:solidFill>
              </a:rPr>
              <a:t>Multivariate Test</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3693319"/>
          </a:xfrm>
          <a:prstGeom prst="rect">
            <a:avLst/>
          </a:prstGeom>
          <a:noFill/>
        </p:spPr>
        <p:txBody>
          <a:bodyPr wrap="square">
            <a:spAutoFit/>
          </a:bodyPr>
          <a:lstStyle/>
          <a:p>
            <a:r>
              <a:rPr lang="en-IN" b="1" dirty="0"/>
              <a:t>Location Contribution Report</a:t>
            </a:r>
            <a:endParaRPr lang="en-US" b="1" dirty="0"/>
          </a:p>
          <a:p>
            <a:endParaRPr lang="en-US" b="1" dirty="0"/>
          </a:p>
          <a:p>
            <a:r>
              <a:rPr lang="en-US" dirty="0"/>
              <a:t>In addition to the Experience Performance report, MVTs also provide a Location Contribution report.</a:t>
            </a:r>
          </a:p>
          <a:p>
            <a:endParaRPr lang="en-US" b="1" dirty="0"/>
          </a:p>
          <a:p>
            <a:r>
              <a:rPr lang="en-US" dirty="0"/>
              <a:t>The top half of this report shows influence details. At a glance, the marketer can assess: </a:t>
            </a:r>
          </a:p>
          <a:p>
            <a:r>
              <a:rPr lang="en-US" dirty="0"/>
              <a:t>• Relative influence of each element </a:t>
            </a:r>
          </a:p>
          <a:p>
            <a:r>
              <a:rPr lang="en-US" dirty="0"/>
              <a:t>• Elements that impact conversion the most</a:t>
            </a:r>
          </a:p>
          <a:p>
            <a:endParaRPr lang="en-US" b="1" dirty="0"/>
          </a:p>
          <a:p>
            <a:r>
              <a:rPr lang="en-US" dirty="0"/>
              <a:t>The bottom half of the report shows Offer details. At a glance, you can determine: </a:t>
            </a:r>
          </a:p>
          <a:p>
            <a:r>
              <a:rPr lang="en-US" dirty="0"/>
              <a:t>• Conversion rate, lift, and confidence of each offer </a:t>
            </a:r>
          </a:p>
          <a:p>
            <a:r>
              <a:rPr lang="en-US" dirty="0"/>
              <a:t>• Which offers are most successful</a:t>
            </a:r>
            <a:endParaRPr lang="en-IN" b="1" dirty="0"/>
          </a:p>
        </p:txBody>
      </p:sp>
    </p:spTree>
    <p:extLst>
      <p:ext uri="{BB962C8B-B14F-4D97-AF65-F5344CB8AC3E}">
        <p14:creationId xmlns:p14="http://schemas.microsoft.com/office/powerpoint/2010/main" val="2748248338"/>
      </p:ext>
    </p:extLst>
  </p:cSld>
  <p:clrMapOvr>
    <a:overrideClrMapping bg1="lt1" tx1="dk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Auto-Target Tests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3053BDDA-02BB-13B3-094B-91DB688387E9}"/>
              </a:ext>
            </a:extLst>
          </p:cNvPr>
          <p:cNvSpPr txBox="1"/>
          <p:nvPr/>
        </p:nvSpPr>
        <p:spPr>
          <a:xfrm>
            <a:off x="0" y="408710"/>
            <a:ext cx="8967268" cy="4247317"/>
          </a:xfrm>
          <a:prstGeom prst="rect">
            <a:avLst/>
          </a:prstGeom>
          <a:noFill/>
        </p:spPr>
        <p:txBody>
          <a:bodyPr wrap="square">
            <a:spAutoFit/>
          </a:bodyPr>
          <a:lstStyle/>
          <a:p>
            <a:r>
              <a:rPr lang="en-US" dirty="0"/>
              <a:t>A fully automated test that lets machine-learning optimize your marketer-defined experiences. “Marketer defined experiences,” as discussed previously, and refers to the experiences the marketer manually sets up in the first step of the activity workflow.</a:t>
            </a:r>
          </a:p>
          <a:p>
            <a:endParaRPr lang="en-US" dirty="0"/>
          </a:p>
          <a:p>
            <a:endParaRPr lang="en-US" dirty="0"/>
          </a:p>
          <a:p>
            <a:r>
              <a:rPr lang="en-US" dirty="0"/>
              <a:t>Unlike an AB test, where the objective is to find a single winner (a single winning experience), Auto-Target will automatically determine the best experiences for a given visitor (based on their profile) to deliver a highly personalized experience.</a:t>
            </a:r>
          </a:p>
          <a:p>
            <a:endParaRPr lang="en-US" dirty="0"/>
          </a:p>
          <a:p>
            <a:r>
              <a:rPr lang="en-US" dirty="0"/>
              <a:t>Unlike an A/B test, where the experience allocation for a given visitor is sticky, Auto-Target instead optimizes the specified business goal over each session, whether this means serving the same experience that the visitor was served last time, or whether it means serving a new one. </a:t>
            </a:r>
          </a:p>
          <a:p>
            <a:endParaRPr lang="en-US" dirty="0"/>
          </a:p>
          <a:p>
            <a:r>
              <a:rPr lang="en-US" dirty="0"/>
              <a:t>Auto-Target is powered by a modified version of Automated Personalization</a:t>
            </a:r>
            <a:endParaRPr lang="en-IN" dirty="0"/>
          </a:p>
        </p:txBody>
      </p:sp>
    </p:spTree>
    <p:extLst>
      <p:ext uri="{BB962C8B-B14F-4D97-AF65-F5344CB8AC3E}">
        <p14:creationId xmlns:p14="http://schemas.microsoft.com/office/powerpoint/2010/main" val="2770333258"/>
      </p:ext>
    </p:extLst>
  </p:cSld>
  <p:clrMapOvr>
    <a:overrideClrMapping bg1="lt1" tx1="dk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173129"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Auto-Target Tests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3053BDDA-02BB-13B3-094B-91DB688387E9}"/>
              </a:ext>
            </a:extLst>
          </p:cNvPr>
          <p:cNvSpPr txBox="1"/>
          <p:nvPr/>
        </p:nvSpPr>
        <p:spPr>
          <a:xfrm>
            <a:off x="0" y="408710"/>
            <a:ext cx="8967268" cy="4524315"/>
          </a:xfrm>
          <a:prstGeom prst="rect">
            <a:avLst/>
          </a:prstGeom>
          <a:noFill/>
        </p:spPr>
        <p:txBody>
          <a:bodyPr wrap="square">
            <a:spAutoFit/>
          </a:bodyPr>
          <a:lstStyle/>
          <a:p>
            <a:pPr algn="l"/>
            <a:r>
              <a:rPr lang="en-US" b="1" i="0" dirty="0">
                <a:effectLst/>
                <a:latin typeface="var(--mod-heading-sans-serif-font-family, var(--spectrum-heading-sans-serif-font-family))"/>
              </a:rPr>
              <a:t>Considerations</a:t>
            </a:r>
          </a:p>
          <a:p>
            <a:pPr algn="l"/>
            <a:r>
              <a:rPr lang="en-US" b="0" i="0" dirty="0">
                <a:effectLst/>
                <a:latin typeface="var(--mod-body-sans-serif-font-family, var(--spectrum-body-sans-serif-font-family))"/>
              </a:rPr>
              <a:t>There are a few important considerations to keep in mind when using Auto-Target:</a:t>
            </a:r>
          </a:p>
          <a:p>
            <a:pPr algn="l">
              <a:buFont typeface="Arial" panose="020B0604020202020204" pitchFamily="34" charset="0"/>
              <a:buChar char="•"/>
            </a:pPr>
            <a:r>
              <a:rPr lang="en-US" b="0" i="0" dirty="0">
                <a:effectLst/>
                <a:latin typeface="var(--mod-body-sans-serif-font-family, var(--spectrum-body-sans-serif-font-family))"/>
              </a:rPr>
              <a:t>You cannot switch a specific activity from Auto-Target to Automated Personalization, and the opposite way.</a:t>
            </a:r>
          </a:p>
          <a:p>
            <a:pPr algn="l"/>
            <a:endParaRPr lang="en-US" b="0" i="0" dirty="0">
              <a:effectLst/>
              <a:latin typeface="var(--mod-body-sans-serif-font-family, var(--spectrum-body-sans-serif-font-family))"/>
            </a:endParaRPr>
          </a:p>
          <a:p>
            <a:pPr algn="l">
              <a:buFont typeface="Arial" panose="020B0604020202020204" pitchFamily="34" charset="0"/>
              <a:buChar char="•"/>
            </a:pPr>
            <a:r>
              <a:rPr lang="en-US" b="0" i="0" dirty="0">
                <a:effectLst/>
                <a:latin typeface="var(--mod-body-sans-serif-font-family, var(--spectrum-body-sans-serif-font-family))"/>
              </a:rPr>
              <a:t>You cannot switch from Manual traffic allocation (traditional A/B Test) to Auto-Target, and the opposite way after an activity is saved as draft.</a:t>
            </a:r>
          </a:p>
          <a:p>
            <a:pPr algn="l"/>
            <a:endParaRPr lang="en-US" b="0" i="0" dirty="0">
              <a:effectLst/>
              <a:latin typeface="var(--mod-body-sans-serif-font-family, var(--spectrum-body-sans-serif-font-family))"/>
            </a:endParaRPr>
          </a:p>
          <a:p>
            <a:pPr algn="l">
              <a:buFont typeface="Arial" panose="020B0604020202020204" pitchFamily="34" charset="0"/>
              <a:buChar char="•"/>
            </a:pPr>
            <a:r>
              <a:rPr lang="en-US" b="0" i="0" dirty="0">
                <a:effectLst/>
                <a:latin typeface="var(--mod-body-sans-serif-font-family, var(--spectrum-body-sans-serif-font-family))"/>
              </a:rPr>
              <a:t>One model is built to identify the performance of the personalized strategy versus randomly served traffic versus sending all traffic to the overall winning experience. This model considers hits and conversions in the default environment only.</a:t>
            </a:r>
          </a:p>
          <a:p>
            <a:pPr algn="l"/>
            <a:endParaRPr lang="en-US" b="0" i="0" dirty="0">
              <a:effectLst/>
              <a:latin typeface="var(--mod-body-sans-serif-font-family, var(--spectrum-body-sans-serif-font-family))"/>
            </a:endParaRPr>
          </a:p>
          <a:p>
            <a:pPr algn="l">
              <a:buFont typeface="Arial" panose="020B0604020202020204" pitchFamily="34" charset="0"/>
              <a:buChar char="•"/>
            </a:pPr>
            <a:r>
              <a:rPr lang="en-US" b="0" i="0" dirty="0">
                <a:effectLst/>
                <a:latin typeface="var(--mod-body-sans-serif-font-family, var(--spectrum-body-sans-serif-font-family))"/>
              </a:rPr>
              <a:t>Traffic from a second set of models is built for each modeling group (AP) or experience (AT). For each of these models, hits and conversions across all environments are considered.</a:t>
            </a:r>
          </a:p>
          <a:p>
            <a:pPr algn="l"/>
            <a:endParaRPr lang="en-US" b="0" i="0" dirty="0">
              <a:effectLst/>
              <a:latin typeface="var(--mod-body-sans-serif-font-family, var(--spectrum-body-sans-serif-font-family))"/>
            </a:endParaRPr>
          </a:p>
          <a:p>
            <a:pPr algn="l">
              <a:buFont typeface="Arial" panose="020B0604020202020204" pitchFamily="34" charset="0"/>
              <a:buChar char="•"/>
            </a:pPr>
            <a:r>
              <a:rPr lang="en-US" b="0" i="0" dirty="0">
                <a:effectLst/>
                <a:latin typeface="var(--mod-body-sans-serif-font-family, var(--spectrum-body-sans-serif-font-family))"/>
              </a:rPr>
              <a:t>Use a minimum of two experiences.</a:t>
            </a:r>
          </a:p>
        </p:txBody>
      </p:sp>
    </p:spTree>
    <p:extLst>
      <p:ext uri="{BB962C8B-B14F-4D97-AF65-F5344CB8AC3E}">
        <p14:creationId xmlns:p14="http://schemas.microsoft.com/office/powerpoint/2010/main" val="2725051693"/>
      </p:ext>
    </p:extLst>
  </p:cSld>
  <p:clrMapOvr>
    <a:overrideClrMapping bg1="lt1" tx1="dk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849325"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Automated Personalization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3053BDDA-02BB-13B3-094B-91DB688387E9}"/>
              </a:ext>
            </a:extLst>
          </p:cNvPr>
          <p:cNvSpPr txBox="1"/>
          <p:nvPr/>
        </p:nvSpPr>
        <p:spPr>
          <a:xfrm>
            <a:off x="0" y="408710"/>
            <a:ext cx="8967268" cy="3970318"/>
          </a:xfrm>
          <a:prstGeom prst="rect">
            <a:avLst/>
          </a:prstGeom>
          <a:noFill/>
        </p:spPr>
        <p:txBody>
          <a:bodyPr wrap="square">
            <a:spAutoFit/>
          </a:bodyPr>
          <a:lstStyle/>
          <a:p>
            <a:pPr algn="l"/>
            <a:r>
              <a:rPr lang="en-US" b="0" i="0" dirty="0">
                <a:solidFill>
                  <a:srgbClr val="222222"/>
                </a:solidFill>
                <a:effectLst/>
                <a:latin typeface="Adobe Clean"/>
              </a:rPr>
              <a:t>Automated Personalization (AP) activities in Adobe Target combine offers or messages, and uses advanced machine learning to match different offer variations to each visitor based on their individual customer profile to personalize content and drive lift.</a:t>
            </a:r>
          </a:p>
          <a:p>
            <a:pPr algn="l"/>
            <a:endParaRPr lang="en-US" dirty="0">
              <a:solidFill>
                <a:srgbClr val="222222"/>
              </a:solidFill>
              <a:latin typeface="Adobe Clean"/>
            </a:endParaRPr>
          </a:p>
          <a:p>
            <a:pPr algn="l"/>
            <a:r>
              <a:rPr lang="en-US" b="0" i="0" dirty="0">
                <a:solidFill>
                  <a:srgbClr val="222222"/>
                </a:solidFill>
                <a:effectLst/>
                <a:latin typeface="Adobe Clean"/>
              </a:rPr>
              <a:t>Automated Personalization uses a </a:t>
            </a:r>
            <a:r>
              <a:rPr lang="en-US" b="0" i="0" u="none" strike="noStrike" dirty="0">
                <a:solidFill>
                  <a:srgbClr val="378EF0"/>
                </a:solidFill>
                <a:effectLst/>
                <a:latin typeface="Adobe Clean"/>
                <a:hlinkClick r:id="rId5"/>
              </a:rPr>
              <a:t>Random Forest algorithm</a:t>
            </a:r>
            <a:r>
              <a:rPr lang="en-US" b="0" i="0" dirty="0">
                <a:solidFill>
                  <a:srgbClr val="222222"/>
                </a:solidFill>
                <a:effectLst/>
                <a:latin typeface="Adobe Clean"/>
              </a:rPr>
              <a:t>, a leading data science ensemble method.</a:t>
            </a:r>
          </a:p>
          <a:p>
            <a:pPr algn="l"/>
            <a:endParaRPr lang="en-US" dirty="0">
              <a:solidFill>
                <a:srgbClr val="222222"/>
              </a:solidFill>
              <a:latin typeface="Adobe Clean"/>
            </a:endParaRPr>
          </a:p>
          <a:p>
            <a:pPr algn="l"/>
            <a:r>
              <a:rPr lang="en-US" b="0" i="0" dirty="0">
                <a:solidFill>
                  <a:srgbClr val="222222"/>
                </a:solidFill>
                <a:effectLst/>
                <a:latin typeface="Adobe Clean"/>
              </a:rPr>
              <a:t>Automated Personalization can be valuable in the discovery phase of testing. It is also useful to allow machine learning to determine the most effective content when targeting diverse visitors.</a:t>
            </a:r>
          </a:p>
          <a:p>
            <a:pPr algn="l"/>
            <a:endParaRPr lang="en-US" dirty="0">
              <a:solidFill>
                <a:srgbClr val="222222"/>
              </a:solidFill>
              <a:latin typeface="Adobe Clean"/>
            </a:endParaRPr>
          </a:p>
          <a:p>
            <a:pPr algn="l"/>
            <a:r>
              <a:rPr lang="en-US" b="0" i="0" dirty="0">
                <a:solidFill>
                  <a:srgbClr val="222222"/>
                </a:solidFill>
                <a:effectLst/>
                <a:latin typeface="Adobe Clean"/>
              </a:rPr>
              <a:t>Automated Personalization can adapt to changes in visitor behavior, it can be run without a set end date to provide ongoing lift and personalization. This mode is sometimes referred to as “always-on.” </a:t>
            </a:r>
            <a:endParaRPr lang="en-US" b="0" i="0" dirty="0">
              <a:effectLst/>
              <a:latin typeface="var(--mod-body-sans-serif-font-family, var(--spectrum-body-sans-serif-font-family))"/>
            </a:endParaRPr>
          </a:p>
        </p:txBody>
      </p:sp>
    </p:spTree>
    <p:extLst>
      <p:ext uri="{BB962C8B-B14F-4D97-AF65-F5344CB8AC3E}">
        <p14:creationId xmlns:p14="http://schemas.microsoft.com/office/powerpoint/2010/main" val="467581817"/>
      </p:ext>
    </p:extLst>
  </p:cSld>
  <p:clrMapOvr>
    <a:overrideClrMapping bg1="lt1" tx1="dk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20423" y="670275"/>
            <a:ext cx="7101600" cy="461635"/>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Avenir"/>
                <a:ea typeface="Avenir"/>
                <a:cs typeface="Avenir"/>
                <a:sym typeface="Avenir"/>
              </a:rPr>
              <a:t>Common terms in Automated Personalization</a:t>
            </a:r>
            <a:endParaRPr kumimoji="0" sz="1800" b="1" i="0" u="none" strike="noStrike" kern="1200" cap="none" spc="0" normalizeH="0" baseline="0" noProof="0" dirty="0">
              <a:ln>
                <a:noFill/>
              </a:ln>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849325"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Automated Personalization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5" name="Picture 4">
            <a:extLst>
              <a:ext uri="{FF2B5EF4-FFF2-40B4-BE49-F238E27FC236}">
                <a16:creationId xmlns:a16="http://schemas.microsoft.com/office/drawing/2014/main" id="{5BB387D2-D237-9F7D-B38A-675A26D7ACA9}"/>
              </a:ext>
            </a:extLst>
          </p:cNvPr>
          <p:cNvPicPr>
            <a:picLocks noChangeAspect="1"/>
          </p:cNvPicPr>
          <p:nvPr/>
        </p:nvPicPr>
        <p:blipFill>
          <a:blip r:embed="rId5"/>
          <a:stretch>
            <a:fillRect/>
          </a:stretch>
        </p:blipFill>
        <p:spPr>
          <a:xfrm>
            <a:off x="320423" y="1016686"/>
            <a:ext cx="7511687" cy="3618611"/>
          </a:xfrm>
          <a:prstGeom prst="rect">
            <a:avLst/>
          </a:prstGeom>
        </p:spPr>
      </p:pic>
    </p:spTree>
    <p:extLst>
      <p:ext uri="{BB962C8B-B14F-4D97-AF65-F5344CB8AC3E}">
        <p14:creationId xmlns:p14="http://schemas.microsoft.com/office/powerpoint/2010/main" val="1532209544"/>
      </p:ext>
    </p:extLst>
  </p:cSld>
  <p:clrMapOvr>
    <a:overrideClrMapping bg1="lt1" tx1="dk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151375" y="462806"/>
            <a:ext cx="8600740" cy="4616618"/>
          </a:xfrm>
          <a:prstGeom prst="rect">
            <a:avLst/>
          </a:prstGeom>
          <a:noFill/>
          <a:ln>
            <a:noFill/>
          </a:ln>
        </p:spPr>
        <p:txBody>
          <a:bodyPr spcFirstLastPara="1" wrap="square" lIns="91425" tIns="91425" rIns="91425" bIns="91425" anchor="t" anchorCtr="0">
            <a:spAutoFit/>
          </a:bodyPr>
          <a:lstStyle/>
          <a:p>
            <a:pPr algn="l"/>
            <a:r>
              <a:rPr lang="en-US" dirty="0">
                <a:solidFill>
                  <a:srgbClr val="222222"/>
                </a:solidFill>
                <a:latin typeface="Adobe Clean"/>
              </a:rPr>
              <a:t>- Automated Personalization uses a Random Forest algorithm to personalize</a:t>
            </a:r>
          </a:p>
          <a:p>
            <a:pPr algn="l"/>
            <a:endParaRPr lang="en-US" dirty="0">
              <a:solidFill>
                <a:srgbClr val="222222"/>
              </a:solidFill>
              <a:latin typeface="Adobe Clean"/>
            </a:endParaRPr>
          </a:p>
          <a:p>
            <a:r>
              <a:rPr lang="en-US" dirty="0">
                <a:solidFill>
                  <a:srgbClr val="222222"/>
                </a:solidFill>
                <a:latin typeface="Adobe Clean"/>
              </a:rPr>
              <a:t>- The personalization model optimizes for each visit</a:t>
            </a:r>
          </a:p>
          <a:p>
            <a:pPr algn="l"/>
            <a:r>
              <a:rPr lang="en-US" dirty="0">
                <a:solidFill>
                  <a:srgbClr val="222222"/>
                </a:solidFill>
                <a:latin typeface="Adobe Clean"/>
              </a:rPr>
              <a:t> </a:t>
            </a:r>
          </a:p>
          <a:p>
            <a:r>
              <a:rPr lang="en-US" dirty="0">
                <a:solidFill>
                  <a:srgbClr val="222222"/>
                </a:solidFill>
                <a:latin typeface="Adobe Clean"/>
              </a:rPr>
              <a:t>- The personalization model adapts to changes in visitor behavior</a:t>
            </a:r>
          </a:p>
          <a:p>
            <a:pPr algn="l"/>
            <a:endParaRPr lang="en-US" dirty="0">
              <a:solidFill>
                <a:srgbClr val="222222"/>
              </a:solidFill>
              <a:latin typeface="Adobe Clean"/>
            </a:endParaRPr>
          </a:p>
          <a:p>
            <a:r>
              <a:rPr lang="en-US" dirty="0">
                <a:solidFill>
                  <a:srgbClr val="222222"/>
                </a:solidFill>
                <a:latin typeface="Adobe Clean"/>
              </a:rPr>
              <a:t>- The model continually optimizes a single goal metric</a:t>
            </a:r>
          </a:p>
          <a:p>
            <a:endParaRPr lang="en-US" dirty="0">
              <a:solidFill>
                <a:srgbClr val="222222"/>
              </a:solidFill>
              <a:latin typeface="Adobe Clean"/>
            </a:endParaRPr>
          </a:p>
          <a:p>
            <a:r>
              <a:rPr lang="en-US" dirty="0">
                <a:solidFill>
                  <a:srgbClr val="222222"/>
                </a:solidFill>
                <a:latin typeface="Adobe Clean"/>
              </a:rPr>
              <a:t>- Target automatically collects information about visitors to build the personalization models</a:t>
            </a:r>
          </a:p>
          <a:p>
            <a:endParaRPr lang="en-US" dirty="0">
              <a:solidFill>
                <a:srgbClr val="222222"/>
              </a:solidFill>
              <a:latin typeface="Adobe Clean"/>
            </a:endParaRPr>
          </a:p>
          <a:p>
            <a:r>
              <a:rPr lang="en-US" dirty="0">
                <a:solidFill>
                  <a:srgbClr val="222222"/>
                </a:solidFill>
                <a:latin typeface="Adobe Clean"/>
              </a:rPr>
              <a:t>- Target automatically uses all Adobe Experience Cloud shared audiences to build the personalization models</a:t>
            </a:r>
          </a:p>
          <a:p>
            <a:endParaRPr lang="en-US" b="1" i="0" dirty="0">
              <a:solidFill>
                <a:srgbClr val="4A4A4A"/>
              </a:solidFill>
              <a:effectLst/>
              <a:latin typeface="var(--mod-heading-sans-serif-font-family, var(--spectrum-heading-sans-serif-font-family))"/>
            </a:endParaRPr>
          </a:p>
          <a:p>
            <a:endParaRPr lang="en-US" b="1" i="0" dirty="0">
              <a:solidFill>
                <a:srgbClr val="4A4A4A"/>
              </a:solidFill>
              <a:effectLst/>
              <a:latin typeface="var(--mod-heading-sans-serif-font-family, var(--spectrum-heading-sans-serif-font-family))"/>
            </a:endParaRPr>
          </a:p>
          <a:p>
            <a:pPr algn="l"/>
            <a:endParaRPr lang="en-US" b="1" i="0" dirty="0">
              <a:solidFill>
                <a:srgbClr val="4A4A4A"/>
              </a:solidFill>
              <a:effectLst/>
              <a:latin typeface="var(--mod-heading-sans-serif-font-family, var(--spectrum-heading-sans-serif-font-family))"/>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849325"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Automated Personalization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Tree>
    <p:extLst>
      <p:ext uri="{BB962C8B-B14F-4D97-AF65-F5344CB8AC3E}">
        <p14:creationId xmlns:p14="http://schemas.microsoft.com/office/powerpoint/2010/main" val="3080908371"/>
      </p:ext>
    </p:extLst>
  </p:cSld>
  <p:clrMapOvr>
    <a:overrideClrMapping bg1="lt1" tx1="dk1" bg2="dk2" tx2="lt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335246" y="0"/>
            <a:ext cx="3849325"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2000" dirty="0">
                <a:solidFill>
                  <a:schemeClr val="bg1"/>
                </a:solidFill>
              </a:rPr>
              <a:t>Automated Personalization</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1F7EB509-84A4-6384-EB81-A8F6FF3D4E27}"/>
              </a:ext>
            </a:extLst>
          </p:cNvPr>
          <p:cNvSpPr txBox="1"/>
          <p:nvPr/>
        </p:nvSpPr>
        <p:spPr>
          <a:xfrm>
            <a:off x="253573" y="704440"/>
            <a:ext cx="8767482" cy="2308324"/>
          </a:xfrm>
          <a:prstGeom prst="rect">
            <a:avLst/>
          </a:prstGeom>
          <a:noFill/>
        </p:spPr>
        <p:txBody>
          <a:bodyPr wrap="square">
            <a:spAutoFit/>
          </a:bodyPr>
          <a:lstStyle/>
          <a:p>
            <a:pPr algn="l"/>
            <a:r>
              <a:rPr lang="en-US" b="1" i="0" dirty="0">
                <a:effectLst/>
                <a:latin typeface="var(--mod-heading-sans-serif-font-family, var(--spectrum-heading-sans-serif-font-family))"/>
              </a:rPr>
              <a:t>Marketers can upload offline data, propensity scores, or other custom data to build personalization models</a:t>
            </a:r>
          </a:p>
          <a:p>
            <a:pPr algn="l"/>
            <a:r>
              <a:rPr lang="en-US" b="0" i="0" dirty="0">
                <a:effectLst/>
                <a:latin typeface="var(--mod-body-sans-serif-font-family, var(--spectrum-body-sans-serif-font-family))"/>
              </a:rPr>
              <a:t>Offline data, such as CRM information or customer-churn propensity scores, can be incredibly valuable when building personalization models. There are several ways to input data in Automated Personalization (AP) and Auto-Target personalization algorithms.</a:t>
            </a:r>
          </a:p>
          <a:p>
            <a:pPr algn="l">
              <a:buFont typeface="Arial" panose="020B0604020202020204" pitchFamily="34" charset="0"/>
              <a:buChar char="•"/>
            </a:pPr>
            <a:r>
              <a:rPr lang="en-US" b="0" i="0" strike="noStrike" dirty="0" err="1">
                <a:effectLst/>
                <a:latin typeface="adobe-clean"/>
                <a:hlinkClick r:id="rId5">
                  <a:extLst>
                    <a:ext uri="{A12FA001-AC4F-418D-AE19-62706E023703}">
                      <ahyp:hlinkClr xmlns:ahyp="http://schemas.microsoft.com/office/drawing/2018/hyperlinkcolor" val="tx"/>
                    </a:ext>
                  </a:extLst>
                </a:hlinkClick>
              </a:rPr>
              <a:t>mbox</a:t>
            </a:r>
            <a:r>
              <a:rPr lang="en-US" b="0" i="0" strike="noStrike" dirty="0">
                <a:effectLst/>
                <a:latin typeface="adobe-clean"/>
                <a:hlinkClick r:id="rId5">
                  <a:extLst>
                    <a:ext uri="{A12FA001-AC4F-418D-AE19-62706E023703}">
                      <ahyp:hlinkClr xmlns:ahyp="http://schemas.microsoft.com/office/drawing/2018/hyperlinkcolor" val="tx"/>
                    </a:ext>
                  </a:extLst>
                </a:hlinkClick>
              </a:rPr>
              <a:t> parameters</a:t>
            </a:r>
            <a:endParaRPr lang="en-US" b="0" i="0" dirty="0">
              <a:effectLst/>
              <a:latin typeface="adobe-clean"/>
            </a:endParaRPr>
          </a:p>
          <a:p>
            <a:pPr algn="l">
              <a:buFont typeface="Arial" panose="020B0604020202020204" pitchFamily="34" charset="0"/>
              <a:buChar char="•"/>
            </a:pPr>
            <a:r>
              <a:rPr lang="en-US" b="0" i="0" strike="noStrike" dirty="0">
                <a:effectLst/>
                <a:latin typeface="adobe-clean"/>
                <a:hlinkClick r:id="rId5">
                  <a:extLst>
                    <a:ext uri="{A12FA001-AC4F-418D-AE19-62706E023703}">
                      <ahyp:hlinkClr xmlns:ahyp="http://schemas.microsoft.com/office/drawing/2018/hyperlinkcolor" val="tx"/>
                    </a:ext>
                  </a:extLst>
                </a:hlinkClick>
              </a:rPr>
              <a:t>Profile parameters</a:t>
            </a:r>
            <a:endParaRPr lang="en-US" b="0" i="0" dirty="0">
              <a:effectLst/>
              <a:latin typeface="adobe-clean"/>
            </a:endParaRPr>
          </a:p>
          <a:p>
            <a:pPr algn="l">
              <a:buFont typeface="Arial" panose="020B0604020202020204" pitchFamily="34" charset="0"/>
              <a:buChar char="•"/>
            </a:pPr>
            <a:r>
              <a:rPr lang="en-US" b="0" i="0" strike="noStrike" dirty="0">
                <a:effectLst/>
                <a:latin typeface="adobe-clean"/>
                <a:hlinkClick r:id="rId5">
                  <a:extLst>
                    <a:ext uri="{A12FA001-AC4F-418D-AE19-62706E023703}">
                      <ahyp:hlinkClr xmlns:ahyp="http://schemas.microsoft.com/office/drawing/2018/hyperlinkcolor" val="tx"/>
                    </a:ext>
                  </a:extLst>
                </a:hlinkClick>
              </a:rPr>
              <a:t>Server-side APIs for profile update</a:t>
            </a:r>
            <a:endParaRPr lang="en-US" b="0" i="0" dirty="0">
              <a:effectLst/>
              <a:latin typeface="adobe-clean"/>
            </a:endParaRPr>
          </a:p>
        </p:txBody>
      </p:sp>
    </p:spTree>
    <p:extLst>
      <p:ext uri="{BB962C8B-B14F-4D97-AF65-F5344CB8AC3E}">
        <p14:creationId xmlns:p14="http://schemas.microsoft.com/office/powerpoint/2010/main" val="2786974442"/>
      </p:ext>
    </p:extLst>
  </p:cSld>
  <p:clrMapOvr>
    <a:overrideClrMapping bg1="lt1" tx1="dk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1452282" y="0"/>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Auto-Target and Automated Personalization: Similarities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4247317"/>
          </a:xfrm>
          <a:prstGeom prst="rect">
            <a:avLst/>
          </a:prstGeom>
          <a:noFill/>
        </p:spPr>
        <p:txBody>
          <a:bodyPr wrap="square">
            <a:spAutoFit/>
          </a:bodyPr>
          <a:lstStyle/>
          <a:p>
            <a:r>
              <a:rPr lang="en-US" dirty="0"/>
              <a:t>The Auto-Target algorithm continually optimizes for a single goal metric, which is conversion based.</a:t>
            </a:r>
          </a:p>
          <a:p>
            <a:endParaRPr lang="en-US" dirty="0"/>
          </a:p>
          <a:p>
            <a:r>
              <a:rPr lang="en-US" dirty="0"/>
              <a:t>Automated Personalization and Auto-Target are similar in that experiences are not sticky.</a:t>
            </a:r>
          </a:p>
          <a:p>
            <a:endParaRPr lang="en-US" dirty="0"/>
          </a:p>
          <a:p>
            <a:r>
              <a:rPr lang="en-US" dirty="0"/>
              <a:t>The underlying models are rebuilt every 12 hours using the latest visitor behavior data to ensure it always remains current with changing visitor preferences. The multi-armed bandit (MAB) ensures we spend a small fraction of traffic (20%) to prevent over-exploitation of learning and to keep learning new trends.</a:t>
            </a:r>
          </a:p>
          <a:p>
            <a:endParaRPr lang="en-US" dirty="0"/>
          </a:p>
          <a:p>
            <a:r>
              <a:rPr lang="en-US" dirty="0"/>
              <a:t>The platform automatically uses all Marketing Cloud Shared Audiences for model-building purposes</a:t>
            </a:r>
          </a:p>
          <a:p>
            <a:endParaRPr lang="en-US" b="1" dirty="0"/>
          </a:p>
          <a:p>
            <a:endParaRPr lang="en-IN" b="1" dirty="0"/>
          </a:p>
        </p:txBody>
      </p:sp>
    </p:spTree>
    <p:extLst>
      <p:ext uri="{BB962C8B-B14F-4D97-AF65-F5344CB8AC3E}">
        <p14:creationId xmlns:p14="http://schemas.microsoft.com/office/powerpoint/2010/main" val="841342685"/>
      </p:ext>
    </p:extLst>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024749" y="-20082"/>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Basic Terms and Concepts</a:t>
            </a:r>
          </a:p>
        </p:txBody>
      </p:sp>
      <p:sp>
        <p:nvSpPr>
          <p:cNvPr id="5" name="TextBox 4">
            <a:extLst>
              <a:ext uri="{FF2B5EF4-FFF2-40B4-BE49-F238E27FC236}">
                <a16:creationId xmlns:a16="http://schemas.microsoft.com/office/drawing/2014/main" id="{97317B79-7A45-153A-3C53-14BF5926D2D2}"/>
              </a:ext>
            </a:extLst>
          </p:cNvPr>
          <p:cNvSpPr txBox="1"/>
          <p:nvPr/>
        </p:nvSpPr>
        <p:spPr>
          <a:xfrm>
            <a:off x="383049" y="424576"/>
            <a:ext cx="8417476"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363636"/>
                </a:solidFill>
                <a:effectLst/>
                <a:uLnTx/>
                <a:uFillTx/>
                <a:latin typeface="Adobe Clean"/>
                <a:ea typeface="+mn-ea"/>
                <a:cs typeface="+mn-cs"/>
              </a:rPr>
              <a:t>Goals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363636"/>
              </a:solidFill>
              <a:effectLst/>
              <a:uLnTx/>
              <a:uFillTx/>
              <a:latin typeface="Adobe Clea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activity goal occurs when a visitor performs an action on your site that is defined as a success event. </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7" name="TextBox 6">
            <a:extLst>
              <a:ext uri="{FF2B5EF4-FFF2-40B4-BE49-F238E27FC236}">
                <a16:creationId xmlns:a16="http://schemas.microsoft.com/office/drawing/2014/main" id="{C95577B8-D46B-8A97-F855-0A3D97B6346D}"/>
              </a:ext>
            </a:extLst>
          </p:cNvPr>
          <p:cNvSpPr txBox="1"/>
          <p:nvPr/>
        </p:nvSpPr>
        <p:spPr>
          <a:xfrm>
            <a:off x="383049" y="1778271"/>
            <a:ext cx="8075919" cy="369332"/>
          </a:xfrm>
          <a:prstGeom prst="rect">
            <a:avLst/>
          </a:prstGeom>
          <a:noFill/>
        </p:spPr>
        <p:txBody>
          <a:bodyPr wrap="square">
            <a:spAutoFit/>
          </a:bodyPr>
          <a:lstStyle/>
          <a:p>
            <a:r>
              <a:rPr lang="en-US" dirty="0"/>
              <a:t>Goals may be defined as “conversion,” "engagement," or "revenue." </a:t>
            </a:r>
            <a:endParaRPr lang="en-IN" dirty="0"/>
          </a:p>
        </p:txBody>
      </p:sp>
    </p:spTree>
    <p:extLst>
      <p:ext uri="{BB962C8B-B14F-4D97-AF65-F5344CB8AC3E}">
        <p14:creationId xmlns:p14="http://schemas.microsoft.com/office/powerpoint/2010/main" val="1097118102"/>
      </p:ext>
    </p:extLst>
  </p:cSld>
  <p:clrMapOvr>
    <a:overrideClrMapping bg1="lt1" tx1="dk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1452282" y="0"/>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Auto-Target and Automated Personalization: Differences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4524315"/>
          </a:xfrm>
          <a:prstGeom prst="rect">
            <a:avLst/>
          </a:prstGeom>
          <a:noFill/>
        </p:spPr>
        <p:txBody>
          <a:bodyPr wrap="square">
            <a:spAutoFit/>
          </a:bodyPr>
          <a:lstStyle/>
          <a:p>
            <a:pPr algn="l"/>
            <a:r>
              <a:rPr lang="en-US" b="1" i="0" dirty="0">
                <a:effectLst/>
                <a:latin typeface="var(--mod-heading-sans-serif-font-family, var(--spectrum-heading-sans-serif-font-family))"/>
              </a:rPr>
              <a:t>Auto-Target frequently requires less traffic than Automated Personalization for a personalized model to build.</a:t>
            </a:r>
          </a:p>
          <a:p>
            <a:pPr algn="l"/>
            <a:r>
              <a:rPr lang="en-US" b="0" i="0" dirty="0">
                <a:effectLst/>
                <a:latin typeface="var(--mod-body-sans-serif-font-family, var(--spectrum-body-sans-serif-font-family))"/>
              </a:rPr>
              <a:t>For Auto-Target, simple rules of thumb can be used to understand traffic requirements:</a:t>
            </a:r>
          </a:p>
          <a:p>
            <a:pPr algn="l">
              <a:buFont typeface="Arial" panose="020B0604020202020204" pitchFamily="34" charset="0"/>
              <a:buChar char="•"/>
            </a:pPr>
            <a:r>
              <a:rPr lang="en-US" i="0" dirty="0">
                <a:effectLst/>
                <a:latin typeface="adobe-clean"/>
              </a:rPr>
              <a:t>When Conversion is your success metric: 1,000 visits and at least 50 conversions per day per experience, and in addition the activity must have at least 7,000 visits and 350 conversions.</a:t>
            </a:r>
          </a:p>
          <a:p>
            <a:pPr algn="l">
              <a:buFont typeface="Arial" panose="020B0604020202020204" pitchFamily="34" charset="0"/>
              <a:buChar char="•"/>
            </a:pPr>
            <a:r>
              <a:rPr lang="en-US" i="0" dirty="0">
                <a:effectLst/>
                <a:latin typeface="adobe-clean"/>
              </a:rPr>
              <a:t>When Revenue per Visit is your success metric: 1,000 visits and at least 50 conversions per day per experience, and in addition the activity must have at least 1,000 conversions per experience.</a:t>
            </a:r>
          </a:p>
          <a:p>
            <a:r>
              <a:rPr lang="en-US" b="1" i="0" dirty="0">
                <a:effectLst/>
                <a:latin typeface="var(--mod-heading-sans-serif-font-family, var(--spectrum-heading-sans-serif-font-family))"/>
              </a:rPr>
              <a:t>Auto-Target has full-fledged setup functionality.</a:t>
            </a:r>
          </a:p>
          <a:p>
            <a:r>
              <a:rPr lang="en-US" b="1" i="0" dirty="0">
                <a:effectLst/>
                <a:latin typeface="var(--mod-heading-sans-serif-font-family, var(--spectrum-heading-sans-serif-font-family))"/>
              </a:rPr>
              <a:t>Auto-Target provides an extensive online testing framework.</a:t>
            </a:r>
          </a:p>
          <a:p>
            <a:r>
              <a:rPr lang="en-US" dirty="0"/>
              <a:t>Auto-Target uses a modified version of Random Forest and also uses an extended version of the multi-armed bandit from Automated Personalization that ensures all experiences deliver positive lift. This approach allows us to remove the choice of manual algorithm selection to make sure the marketer benefits from the very best decision the system could possibly take.</a:t>
            </a:r>
            <a:endParaRPr lang="en-US" b="1" dirty="0"/>
          </a:p>
          <a:p>
            <a:endParaRPr lang="en-IN" b="1" dirty="0"/>
          </a:p>
        </p:txBody>
      </p:sp>
    </p:spTree>
    <p:extLst>
      <p:ext uri="{BB962C8B-B14F-4D97-AF65-F5344CB8AC3E}">
        <p14:creationId xmlns:p14="http://schemas.microsoft.com/office/powerpoint/2010/main" val="3839267132"/>
      </p:ext>
    </p:extLst>
  </p:cSld>
  <p:clrMapOvr>
    <a:overrideClrMapping bg1="lt1" tx1="dk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1452282" y="0"/>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Auto-Target and Automated Personalization: Differences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7" name="TextBox 6">
            <a:extLst>
              <a:ext uri="{FF2B5EF4-FFF2-40B4-BE49-F238E27FC236}">
                <a16:creationId xmlns:a16="http://schemas.microsoft.com/office/drawing/2014/main" id="{CB8B9257-FBB5-6F18-E18C-8B371C2B396F}"/>
              </a:ext>
            </a:extLst>
          </p:cNvPr>
          <p:cNvSpPr txBox="1"/>
          <p:nvPr/>
        </p:nvSpPr>
        <p:spPr>
          <a:xfrm>
            <a:off x="53227" y="499199"/>
            <a:ext cx="8967827" cy="3139321"/>
          </a:xfrm>
          <a:prstGeom prst="rect">
            <a:avLst/>
          </a:prstGeom>
          <a:noFill/>
        </p:spPr>
        <p:txBody>
          <a:bodyPr wrap="square">
            <a:spAutoFit/>
          </a:bodyPr>
          <a:lstStyle/>
          <a:p>
            <a:pPr algn="l"/>
            <a:r>
              <a:rPr lang="en-US" b="1" i="0" dirty="0">
                <a:solidFill>
                  <a:srgbClr val="4A4A4A"/>
                </a:solidFill>
                <a:effectLst/>
                <a:latin typeface="var(--mod-heading-sans-serif-font-family, var(--spectrum-heading-sans-serif-font-family))"/>
              </a:rPr>
              <a:t>When should you choose Auto-Target over Automated Personalization?</a:t>
            </a:r>
          </a:p>
          <a:p>
            <a:pPr algn="l"/>
            <a:r>
              <a:rPr lang="en-US" b="0" i="0" dirty="0">
                <a:effectLst/>
                <a:latin typeface="var(--mod-body-sans-serif-font-family, var(--spectrum-body-sans-serif-font-family))"/>
              </a:rPr>
              <a:t>There are several scenarios in which you might prefer to use Auto-Target over Automated Personalization:</a:t>
            </a:r>
          </a:p>
          <a:p>
            <a:pPr algn="l">
              <a:buFont typeface="Arial" panose="020B0604020202020204" pitchFamily="34" charset="0"/>
              <a:buChar char="•"/>
            </a:pPr>
            <a:r>
              <a:rPr lang="en-US" b="0" i="0" dirty="0">
                <a:effectLst/>
                <a:latin typeface="adobe-clean"/>
              </a:rPr>
              <a:t>If you want to define the entire experience rather than individual offers that are automatically combined to form an experience.</a:t>
            </a:r>
          </a:p>
          <a:p>
            <a:pPr algn="l">
              <a:buFont typeface="Arial" panose="020B0604020202020204" pitchFamily="34" charset="0"/>
              <a:buChar char="•"/>
            </a:pPr>
            <a:r>
              <a:rPr lang="en-US" b="0" i="0" dirty="0">
                <a:effectLst/>
                <a:latin typeface="adobe-clean"/>
              </a:rPr>
              <a:t>If you want to use the full set of Visual Experience Composer (VEC) features not supported by Auto Personalization: the custom code editor, multiple experience audiences, and more.</a:t>
            </a:r>
          </a:p>
          <a:p>
            <a:pPr algn="l">
              <a:buFont typeface="Arial" panose="020B0604020202020204" pitchFamily="34" charset="0"/>
              <a:buChar char="•"/>
            </a:pPr>
            <a:r>
              <a:rPr lang="en-US" b="0" i="0" dirty="0">
                <a:effectLst/>
                <a:latin typeface="adobe-clean"/>
              </a:rPr>
              <a:t>If you want to make structural changes to your page in different experiences. For example, if you want to rearrange elements on your home page, Auto-Target is more appropriate to use than Automated Personalization</a:t>
            </a:r>
          </a:p>
          <a:p>
            <a:endParaRPr lang="en-IN" b="1" dirty="0"/>
          </a:p>
        </p:txBody>
      </p:sp>
    </p:spTree>
    <p:extLst>
      <p:ext uri="{BB962C8B-B14F-4D97-AF65-F5344CB8AC3E}">
        <p14:creationId xmlns:p14="http://schemas.microsoft.com/office/powerpoint/2010/main" val="325398456"/>
      </p:ext>
    </p:extLst>
  </p:cSld>
  <p:clrMapOvr>
    <a:overrideClrMapping bg1="lt1" tx1="dk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772578" y="13551"/>
            <a:ext cx="15291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ea typeface="+mn-ea"/>
                <a:cs typeface="+mn-cs"/>
              </a:rPr>
              <a:t>Questions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590DAE14-AE4C-FF7C-9A3B-385B67135FB1}"/>
              </a:ext>
            </a:extLst>
          </p:cNvPr>
          <p:cNvSpPr txBox="1"/>
          <p:nvPr/>
        </p:nvSpPr>
        <p:spPr>
          <a:xfrm>
            <a:off x="0" y="369321"/>
            <a:ext cx="9282313" cy="4801314"/>
          </a:xfrm>
          <a:prstGeom prst="rect">
            <a:avLst/>
          </a:prstGeom>
          <a:noFill/>
        </p:spPr>
        <p:txBody>
          <a:bodyPr wrap="square">
            <a:spAutoFit/>
          </a:bodyPr>
          <a:lstStyle/>
          <a:p>
            <a:pPr algn="l"/>
            <a:r>
              <a:rPr lang="en-US" b="0" i="0" dirty="0">
                <a:solidFill>
                  <a:srgbClr val="333333"/>
                </a:solidFill>
                <a:effectLst/>
                <a:latin typeface="Roboto" panose="020F0502020204030204" pitchFamily="2" charset="0"/>
              </a:rPr>
              <a:t> </a:t>
            </a:r>
            <a:r>
              <a:rPr lang="en-US" dirty="0">
                <a:latin typeface="adobe-clean"/>
              </a:rPr>
              <a:t>1. Alok has setup an A/B test for users who are not part of any other test within the same domain. In which part of the audience section can you create this segment?</a:t>
            </a:r>
          </a:p>
          <a:p>
            <a:pPr marL="342900" indent="-342900" algn="l">
              <a:buAutoNum type="alphaUcPeriod"/>
            </a:pPr>
            <a:r>
              <a:rPr lang="en-US" dirty="0">
                <a:latin typeface="adobe-clean"/>
              </a:rPr>
              <a:t>Custom</a:t>
            </a:r>
          </a:p>
          <a:p>
            <a:pPr marL="342900" indent="-342900" algn="l">
              <a:buAutoNum type="alphaUcPeriod"/>
            </a:pPr>
            <a:r>
              <a:rPr lang="en-US" dirty="0">
                <a:latin typeface="adobe-clean"/>
              </a:rPr>
              <a:t>Visitor Profile</a:t>
            </a:r>
          </a:p>
          <a:p>
            <a:pPr marL="342900" indent="-342900" algn="l">
              <a:buAutoNum type="alphaUcPeriod"/>
            </a:pPr>
            <a:r>
              <a:rPr lang="en-US" dirty="0">
                <a:latin typeface="adobe-clean"/>
              </a:rPr>
              <a:t>Audience Exclusion</a:t>
            </a:r>
          </a:p>
          <a:p>
            <a:pPr marL="342900" indent="-342900" algn="l">
              <a:buAutoNum type="alphaUcPeriod"/>
            </a:pPr>
            <a:r>
              <a:rPr lang="en-US" dirty="0">
                <a:latin typeface="adobe-clean"/>
              </a:rPr>
              <a:t>User Profile</a:t>
            </a:r>
          </a:p>
          <a:p>
            <a:pPr algn="l"/>
            <a:r>
              <a:rPr lang="en-US" dirty="0">
                <a:latin typeface="adobe-clean"/>
              </a:rPr>
              <a:t>2. Mr. Singh has to setup a test to validate changes to two different elements of the home page which is receiving lots of traffic.    Element A – Hero Banner Element B – Header Link In total, each of the elements had two versions including the default control version. Key stakeholders from the marketing team want to understand whether change in hero banner had a greater impact on the conversions than changing the header link? In this situation, which of the following test would be appropriate to identify the impact of elements. </a:t>
            </a:r>
          </a:p>
          <a:p>
            <a:pPr algn="l"/>
            <a:r>
              <a:rPr lang="en-US" dirty="0">
                <a:latin typeface="adobe-clean"/>
              </a:rPr>
              <a:t>A. Experience Targeting</a:t>
            </a:r>
          </a:p>
          <a:p>
            <a:pPr algn="l"/>
            <a:r>
              <a:rPr lang="en-US" dirty="0">
                <a:latin typeface="adobe-clean"/>
              </a:rPr>
              <a:t>B. A/B</a:t>
            </a:r>
          </a:p>
          <a:p>
            <a:pPr algn="l"/>
            <a:r>
              <a:rPr lang="en-US" dirty="0">
                <a:latin typeface="adobe-clean"/>
              </a:rPr>
              <a:t>C. MVT</a:t>
            </a:r>
          </a:p>
          <a:p>
            <a:pPr algn="l"/>
            <a:r>
              <a:rPr lang="en-US" dirty="0">
                <a:latin typeface="adobe-clean"/>
              </a:rPr>
              <a:t>D. Automated Personalization</a:t>
            </a:r>
          </a:p>
          <a:p>
            <a:pPr algn="l"/>
            <a:r>
              <a:rPr lang="en-US" dirty="0">
                <a:latin typeface="adobe-clean"/>
              </a:rPr>
              <a:t> </a:t>
            </a:r>
          </a:p>
        </p:txBody>
      </p:sp>
    </p:spTree>
    <p:extLst>
      <p:ext uri="{BB962C8B-B14F-4D97-AF65-F5344CB8AC3E}">
        <p14:creationId xmlns:p14="http://schemas.microsoft.com/office/powerpoint/2010/main" val="3106170382"/>
      </p:ext>
    </p:extLst>
  </p:cSld>
  <p:clrMapOvr>
    <a:overrideClrMapping bg1="lt1" tx1="dk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772578" y="13551"/>
            <a:ext cx="15291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ea typeface="+mn-ea"/>
                <a:cs typeface="+mn-cs"/>
              </a:rPr>
              <a:t>Questions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590DAE14-AE4C-FF7C-9A3B-385B67135FB1}"/>
              </a:ext>
            </a:extLst>
          </p:cNvPr>
          <p:cNvSpPr txBox="1"/>
          <p:nvPr/>
        </p:nvSpPr>
        <p:spPr>
          <a:xfrm>
            <a:off x="0" y="369321"/>
            <a:ext cx="9282313" cy="3139321"/>
          </a:xfrm>
          <a:prstGeom prst="rect">
            <a:avLst/>
          </a:prstGeom>
          <a:noFill/>
        </p:spPr>
        <p:txBody>
          <a:bodyPr wrap="square">
            <a:spAutoFit/>
          </a:bodyPr>
          <a:lstStyle/>
          <a:p>
            <a:r>
              <a:rPr lang="en-US" dirty="0">
                <a:latin typeface="adobe-clean"/>
              </a:rPr>
              <a:t>3. An A/B test was setup by Mr. Singh which was planned to run for three weeks with sample size 60,000 for each experience. These numbers were derived using Adobe recommended sample size calculator. After 10 days of the activity going live, below results were observed.  What should be the recommendation to key stakeholders? </a:t>
            </a:r>
            <a:r>
              <a:rPr lang="en-US" dirty="0" err="1">
                <a:latin typeface="adobe-clean"/>
              </a:rPr>
              <a:t>Visits,Lift,ConfidenceControl</a:t>
            </a:r>
            <a:r>
              <a:rPr lang="en-US" dirty="0">
                <a:latin typeface="adobe-clean"/>
              </a:rPr>
              <a:t> </a:t>
            </a:r>
          </a:p>
          <a:p>
            <a:r>
              <a:rPr lang="en-US" dirty="0">
                <a:latin typeface="adobe-clean"/>
              </a:rPr>
              <a:t>Exp A - 35,000  2% 90%</a:t>
            </a:r>
          </a:p>
          <a:p>
            <a:r>
              <a:rPr lang="en-US" dirty="0">
                <a:latin typeface="adobe-clean"/>
              </a:rPr>
              <a:t>Exp B - 38,000  -21%   99%</a:t>
            </a:r>
          </a:p>
          <a:p>
            <a:pPr marL="0" lvl="1"/>
            <a:r>
              <a:rPr lang="en-US" dirty="0">
                <a:latin typeface="adobe-clean"/>
              </a:rPr>
              <a:t>A. Continue the test until estimated sample size is reached for each experience.</a:t>
            </a:r>
          </a:p>
          <a:p>
            <a:pPr marL="0" lvl="1"/>
            <a:r>
              <a:rPr lang="en-US" dirty="0">
                <a:latin typeface="adobe-clean"/>
              </a:rPr>
              <a:t>B. Retain Exp. A since negative lift (-21%) is observed for Exp. B with 99% confidence</a:t>
            </a:r>
          </a:p>
          <a:p>
            <a:pPr marL="0" lvl="1"/>
            <a:r>
              <a:rPr lang="en-US" dirty="0">
                <a:latin typeface="adobe-clean"/>
              </a:rPr>
              <a:t>C. Wait until both the experiences reach 95% + confidence levels to interpret results</a:t>
            </a:r>
          </a:p>
          <a:p>
            <a:pPr marL="0" lvl="1"/>
            <a:r>
              <a:rPr lang="en-US" dirty="0">
                <a:latin typeface="adobe-clean"/>
              </a:rPr>
              <a:t>D. Stop sending traffic to Exp. B &amp; divert 100% traffic to Exp. A</a:t>
            </a:r>
          </a:p>
          <a:p>
            <a:pPr algn="l"/>
            <a:r>
              <a:rPr lang="en-US" dirty="0">
                <a:latin typeface="adobe-clean"/>
              </a:rPr>
              <a:t> </a:t>
            </a:r>
          </a:p>
        </p:txBody>
      </p:sp>
    </p:spTree>
    <p:extLst>
      <p:ext uri="{BB962C8B-B14F-4D97-AF65-F5344CB8AC3E}">
        <p14:creationId xmlns:p14="http://schemas.microsoft.com/office/powerpoint/2010/main" val="1256843034"/>
      </p:ext>
    </p:extLst>
  </p:cSld>
  <p:clrMapOvr>
    <a:overrideClrMapping bg1="lt1" tx1="dk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772578" y="13551"/>
            <a:ext cx="15291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ea typeface="+mn-ea"/>
                <a:cs typeface="+mn-cs"/>
              </a:rPr>
              <a:t>Questions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590DAE14-AE4C-FF7C-9A3B-385B67135FB1}"/>
              </a:ext>
            </a:extLst>
          </p:cNvPr>
          <p:cNvSpPr txBox="1"/>
          <p:nvPr/>
        </p:nvSpPr>
        <p:spPr>
          <a:xfrm>
            <a:off x="1" y="369321"/>
            <a:ext cx="9059476" cy="2862322"/>
          </a:xfrm>
          <a:prstGeom prst="rect">
            <a:avLst/>
          </a:prstGeom>
          <a:noFill/>
        </p:spPr>
        <p:txBody>
          <a:bodyPr wrap="square">
            <a:spAutoFit/>
          </a:bodyPr>
          <a:lstStyle/>
          <a:p>
            <a:r>
              <a:rPr lang="en-US" dirty="0">
                <a:latin typeface="adobe-clean"/>
              </a:rPr>
              <a:t>4. There are two campaign banners set up on the home page of a leading e-Commerce site which also has Adobe Analytics configured on the site. Mr. Singh has setup an A/B test to validate the campaign performance where adding product to cart is the primary goal of the test. Key stakeholders want to understand users from which campaign contributed more to the conversions? How can you setup the goal to understand the expected behavior?</a:t>
            </a:r>
          </a:p>
          <a:p>
            <a:endParaRPr lang="en-US" dirty="0">
              <a:latin typeface="adobe-clean"/>
            </a:endParaRPr>
          </a:p>
          <a:p>
            <a:r>
              <a:rPr lang="en-US" dirty="0">
                <a:latin typeface="adobe-clean"/>
              </a:rPr>
              <a:t>A. Setup link tracking in Analytics &amp; use the click event as goal</a:t>
            </a:r>
          </a:p>
          <a:p>
            <a:r>
              <a:rPr lang="en-US" dirty="0">
                <a:latin typeface="adobe-clean"/>
              </a:rPr>
              <a:t>B. Add campaign click as dependency in advanced settings while creating the activity</a:t>
            </a:r>
          </a:p>
          <a:p>
            <a:r>
              <a:rPr lang="en-US" dirty="0">
                <a:latin typeface="adobe-clean"/>
              </a:rPr>
              <a:t>C. In global configuration under setup, add campaign click as dependency for primary goal</a:t>
            </a:r>
          </a:p>
          <a:p>
            <a:r>
              <a:rPr lang="en-US" dirty="0">
                <a:latin typeface="adobe-clean"/>
              </a:rPr>
              <a:t>D. Add a secondary goal for campaign click and configure order of goal execution</a:t>
            </a:r>
          </a:p>
        </p:txBody>
      </p:sp>
    </p:spTree>
    <p:extLst>
      <p:ext uri="{BB962C8B-B14F-4D97-AF65-F5344CB8AC3E}">
        <p14:creationId xmlns:p14="http://schemas.microsoft.com/office/powerpoint/2010/main" val="2499202203"/>
      </p:ext>
    </p:extLst>
  </p:cSld>
  <p:clrMapOvr>
    <a:overrideClrMapping bg1="lt1" tx1="dk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772578" y="13551"/>
            <a:ext cx="15291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ea typeface="+mn-ea"/>
                <a:cs typeface="+mn-cs"/>
              </a:rPr>
              <a:t>Questions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590DAE14-AE4C-FF7C-9A3B-385B67135FB1}"/>
              </a:ext>
            </a:extLst>
          </p:cNvPr>
          <p:cNvSpPr txBox="1"/>
          <p:nvPr/>
        </p:nvSpPr>
        <p:spPr>
          <a:xfrm>
            <a:off x="1" y="369321"/>
            <a:ext cx="9059476" cy="3970318"/>
          </a:xfrm>
          <a:prstGeom prst="rect">
            <a:avLst/>
          </a:prstGeom>
          <a:noFill/>
        </p:spPr>
        <p:txBody>
          <a:bodyPr wrap="square">
            <a:spAutoFit/>
          </a:bodyPr>
          <a:lstStyle/>
          <a:p>
            <a:r>
              <a:rPr lang="en-US" dirty="0">
                <a:latin typeface="adobe-clean"/>
              </a:rPr>
              <a:t>5. An AP test was setup by Mr. Singh on the home page of a leading financial institution. The test audience included users from geo location North America &amp; the configuration included variations across five different elements i.e. CTA, Hero Banner, Header Link, Footer Link, &amp; Banner Message. After setting up the test Mr. Singh had shared the Preview URL links with leading marketing folks across each region to get a sign-off before going live with the activity. One of the stakeholders intended to validate the activity to understand whether someone from North America was actually qualifying for the test. What needs to be done in this case to meet the stakeholder expectation?  </a:t>
            </a:r>
          </a:p>
          <a:p>
            <a:endParaRPr lang="en-US" dirty="0">
              <a:latin typeface="adobe-clean"/>
            </a:endParaRPr>
          </a:p>
          <a:p>
            <a:r>
              <a:rPr lang="en-US" dirty="0">
                <a:latin typeface="adobe-clean"/>
              </a:rPr>
              <a:t>A. Preview URL shared will allow you to validate audience qualification by default</a:t>
            </a:r>
          </a:p>
          <a:p>
            <a:r>
              <a:rPr lang="en-US" dirty="0">
                <a:latin typeface="adobe-clean"/>
              </a:rPr>
              <a:t>B. Set the activity to live with actual audience to validate</a:t>
            </a:r>
          </a:p>
          <a:p>
            <a:r>
              <a:rPr lang="en-US" dirty="0">
                <a:latin typeface="adobe-clean"/>
              </a:rPr>
              <a:t>C. Set the activity to live with QA audience(URL param=”target”) to validate</a:t>
            </a:r>
          </a:p>
          <a:p>
            <a:r>
              <a:rPr lang="en-US" dirty="0">
                <a:latin typeface="adobe-clean"/>
              </a:rPr>
              <a:t>D. Set the activity to live &amp; use multiple audiences which includes QA &amp; actual audience to validate.</a:t>
            </a:r>
          </a:p>
        </p:txBody>
      </p:sp>
    </p:spTree>
    <p:extLst>
      <p:ext uri="{BB962C8B-B14F-4D97-AF65-F5344CB8AC3E}">
        <p14:creationId xmlns:p14="http://schemas.microsoft.com/office/powerpoint/2010/main" val="2708877134"/>
      </p:ext>
    </p:extLst>
  </p:cSld>
  <p:clrMapOvr>
    <a:overrideClrMapping bg1="lt1" tx1="dk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772578" y="13551"/>
            <a:ext cx="15291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ea typeface="+mn-ea"/>
                <a:cs typeface="+mn-cs"/>
              </a:rPr>
              <a:t>Questions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590DAE14-AE4C-FF7C-9A3B-385B67135FB1}"/>
              </a:ext>
            </a:extLst>
          </p:cNvPr>
          <p:cNvSpPr txBox="1"/>
          <p:nvPr/>
        </p:nvSpPr>
        <p:spPr>
          <a:xfrm>
            <a:off x="1" y="369321"/>
            <a:ext cx="9059476" cy="3693319"/>
          </a:xfrm>
          <a:prstGeom prst="rect">
            <a:avLst/>
          </a:prstGeom>
          <a:noFill/>
        </p:spPr>
        <p:txBody>
          <a:bodyPr wrap="square">
            <a:spAutoFit/>
          </a:bodyPr>
          <a:lstStyle/>
          <a:p>
            <a:r>
              <a:rPr lang="en-US" dirty="0">
                <a:latin typeface="adobe-clean"/>
              </a:rPr>
              <a:t>6. Mr. Singh has setup an experience targeting test which has three different experiences. The activity went live last week and based on the observation from one of the key marketing folks, there was an issue where he was qualifying incorrectly. Below is the audience criteria along with the experience. How should the order of the experience-audience pair be configured while setting up the test?</a:t>
            </a:r>
          </a:p>
          <a:p>
            <a:r>
              <a:rPr lang="en-US" dirty="0">
                <a:latin typeface="adobe-clean"/>
              </a:rPr>
              <a:t>Experience A:Users coming from “Gurgaon” location</a:t>
            </a:r>
          </a:p>
          <a:p>
            <a:r>
              <a:rPr lang="en-US" dirty="0">
                <a:latin typeface="adobe-clean"/>
              </a:rPr>
              <a:t>Experience B:Users coming from “Haryana”</a:t>
            </a:r>
          </a:p>
          <a:p>
            <a:r>
              <a:rPr lang="en-US" dirty="0">
                <a:latin typeface="adobe-clean"/>
              </a:rPr>
              <a:t>Experience C:Users coming from “India”</a:t>
            </a:r>
          </a:p>
          <a:p>
            <a:endParaRPr lang="en-US" dirty="0">
              <a:latin typeface="adobe-clean"/>
            </a:endParaRPr>
          </a:p>
          <a:p>
            <a:r>
              <a:rPr lang="en-US" dirty="0">
                <a:latin typeface="adobe-clean"/>
              </a:rPr>
              <a:t>A. Exp. B | Exp. C | Exp. A</a:t>
            </a:r>
          </a:p>
          <a:p>
            <a:r>
              <a:rPr lang="en-US" dirty="0">
                <a:latin typeface="adobe-clean"/>
              </a:rPr>
              <a:t>B. Exp. C | Exp. B | Exp. A</a:t>
            </a:r>
          </a:p>
          <a:p>
            <a:r>
              <a:rPr lang="en-US" dirty="0">
                <a:latin typeface="adobe-clean"/>
              </a:rPr>
              <a:t>C. Exp. A | Exp. C | Exp. B</a:t>
            </a:r>
          </a:p>
          <a:p>
            <a:r>
              <a:rPr lang="en-US" dirty="0">
                <a:latin typeface="adobe-clean"/>
              </a:rPr>
              <a:t>D. Exp. A | Exp. B | Exp. C</a:t>
            </a:r>
          </a:p>
        </p:txBody>
      </p:sp>
    </p:spTree>
    <p:extLst>
      <p:ext uri="{BB962C8B-B14F-4D97-AF65-F5344CB8AC3E}">
        <p14:creationId xmlns:p14="http://schemas.microsoft.com/office/powerpoint/2010/main" val="3145905319"/>
      </p:ext>
    </p:extLst>
  </p:cSld>
  <p:clrMapOvr>
    <a:overrideClrMapping bg1="lt1" tx1="dk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772578" y="13551"/>
            <a:ext cx="15291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ea typeface="+mn-ea"/>
                <a:cs typeface="+mn-cs"/>
              </a:rPr>
              <a:t>Questions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590DAE14-AE4C-FF7C-9A3B-385B67135FB1}"/>
              </a:ext>
            </a:extLst>
          </p:cNvPr>
          <p:cNvSpPr txBox="1"/>
          <p:nvPr/>
        </p:nvSpPr>
        <p:spPr>
          <a:xfrm>
            <a:off x="1" y="369321"/>
            <a:ext cx="9059476" cy="3139321"/>
          </a:xfrm>
          <a:prstGeom prst="rect">
            <a:avLst/>
          </a:prstGeom>
          <a:noFill/>
        </p:spPr>
        <p:txBody>
          <a:bodyPr wrap="square">
            <a:spAutoFit/>
          </a:bodyPr>
          <a:lstStyle/>
          <a:p>
            <a:r>
              <a:rPr lang="en-US" dirty="0">
                <a:latin typeface="adobe-clean"/>
              </a:rPr>
              <a:t>7. Based on the calculations derived using sample size calculator, Mr. Singh figured out that to run an A/B test on the campaign landing page to validate two different versions of CTA text would take 21 days. The activity was configured and was set to live. After two weeks it was assessed that the test duration is actually increasing and it would take more time than initially estimated. What are the possible reasons for increase in the test duration?</a:t>
            </a:r>
          </a:p>
          <a:p>
            <a:endParaRPr lang="en-US" dirty="0">
              <a:latin typeface="adobe-clean"/>
            </a:endParaRPr>
          </a:p>
          <a:p>
            <a:r>
              <a:rPr lang="en-US" dirty="0">
                <a:latin typeface="adobe-clean"/>
              </a:rPr>
              <a:t>A. Under estimation of traffic numbers</a:t>
            </a:r>
          </a:p>
          <a:p>
            <a:r>
              <a:rPr lang="en-US" dirty="0">
                <a:latin typeface="adobe-clean"/>
              </a:rPr>
              <a:t>B. Over estimation of traffic numbers</a:t>
            </a:r>
          </a:p>
          <a:p>
            <a:r>
              <a:rPr lang="en-US" dirty="0">
                <a:latin typeface="adobe-clean"/>
              </a:rPr>
              <a:t>C. Increased estimated lift</a:t>
            </a:r>
          </a:p>
          <a:p>
            <a:r>
              <a:rPr lang="en-US" dirty="0">
                <a:latin typeface="adobe-clean"/>
              </a:rPr>
              <a:t>D. Due to high volume of traffic observed while promoting special offers during the last two weeks</a:t>
            </a:r>
          </a:p>
        </p:txBody>
      </p:sp>
    </p:spTree>
    <p:extLst>
      <p:ext uri="{BB962C8B-B14F-4D97-AF65-F5344CB8AC3E}">
        <p14:creationId xmlns:p14="http://schemas.microsoft.com/office/powerpoint/2010/main" val="195912482"/>
      </p:ext>
    </p:extLst>
  </p:cSld>
  <p:clrMapOvr>
    <a:overrideClrMapping bg1="lt1" tx1="dk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772578" y="13551"/>
            <a:ext cx="1529123"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Arial"/>
                <a:ea typeface="+mn-ea"/>
                <a:cs typeface="+mn-cs"/>
              </a:rPr>
              <a:t>Questions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590DAE14-AE4C-FF7C-9A3B-385B67135FB1}"/>
              </a:ext>
            </a:extLst>
          </p:cNvPr>
          <p:cNvSpPr txBox="1"/>
          <p:nvPr/>
        </p:nvSpPr>
        <p:spPr>
          <a:xfrm>
            <a:off x="1" y="369321"/>
            <a:ext cx="9059476" cy="2585323"/>
          </a:xfrm>
          <a:prstGeom prst="rect">
            <a:avLst/>
          </a:prstGeom>
          <a:noFill/>
        </p:spPr>
        <p:txBody>
          <a:bodyPr wrap="square">
            <a:spAutoFit/>
          </a:bodyPr>
          <a:lstStyle/>
          <a:p>
            <a:r>
              <a:rPr lang="en-US" dirty="0">
                <a:latin typeface="adobe-clean"/>
              </a:rPr>
              <a:t>Try this:</a:t>
            </a:r>
          </a:p>
          <a:p>
            <a:endParaRPr lang="en-US" dirty="0">
              <a:latin typeface="adobe-clean"/>
            </a:endParaRPr>
          </a:p>
          <a:p>
            <a:r>
              <a:rPr lang="en-US" dirty="0">
                <a:latin typeface="adobe-clean"/>
              </a:rPr>
              <a:t>8. You want to test two different experience versions with 50% discount and BOGO offer for all visitors on website. Each experience should be created for two different languages for geotargeting.</a:t>
            </a:r>
          </a:p>
          <a:p>
            <a:endParaRPr lang="en-US" dirty="0">
              <a:latin typeface="adobe-clean"/>
            </a:endParaRPr>
          </a:p>
          <a:p>
            <a:endParaRPr lang="en-US" dirty="0">
              <a:latin typeface="adobe-clean"/>
            </a:endParaRPr>
          </a:p>
          <a:p>
            <a:endParaRPr lang="en-US" dirty="0">
              <a:latin typeface="adobe-clean"/>
            </a:endParaRPr>
          </a:p>
          <a:p>
            <a:pPr marL="342900" indent="-342900">
              <a:buAutoNum type="arabicPeriod"/>
            </a:pPr>
            <a:endParaRPr lang="en-US" dirty="0">
              <a:latin typeface="adobe-clean"/>
            </a:endParaRPr>
          </a:p>
        </p:txBody>
      </p:sp>
    </p:spTree>
    <p:extLst>
      <p:ext uri="{BB962C8B-B14F-4D97-AF65-F5344CB8AC3E}">
        <p14:creationId xmlns:p14="http://schemas.microsoft.com/office/powerpoint/2010/main" val="507647681"/>
      </p:ext>
    </p:extLst>
  </p:cSld>
  <p:clrMapOvr>
    <a:overrideClrMapping bg1="lt1" tx1="dk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73D15C2C-2F43-5AEB-5E27-16C62FC56736}"/>
              </a:ext>
            </a:extLst>
          </p:cNvPr>
          <p:cNvSpPr txBox="1"/>
          <p:nvPr/>
        </p:nvSpPr>
        <p:spPr>
          <a:xfrm>
            <a:off x="-1" y="384682"/>
            <a:ext cx="6831107" cy="4247317"/>
          </a:xfrm>
          <a:prstGeom prst="rect">
            <a:avLst/>
          </a:prstGeom>
          <a:noFill/>
        </p:spPr>
        <p:txBody>
          <a:bodyPr wrap="square">
            <a:spAutoFit/>
          </a:bodyPr>
          <a:lstStyle/>
          <a:p>
            <a:r>
              <a:rPr lang="en-US" b="0" i="0" dirty="0">
                <a:solidFill>
                  <a:srgbClr val="222222"/>
                </a:solidFill>
                <a:effectLst/>
                <a:latin typeface="Adobe Clean"/>
              </a:rPr>
              <a:t>Adobe Target Recommendations activities automatically display products, services, or content that might interest your visitors based on previous user activity, preferences, or other criteria. Target Recommendations helps direct visitor to relevant items they might otherwise not know about.</a:t>
            </a:r>
          </a:p>
          <a:p>
            <a:endParaRPr lang="en-US" dirty="0">
              <a:solidFill>
                <a:srgbClr val="222222"/>
              </a:solidFill>
              <a:latin typeface="Adobe Clean"/>
            </a:endParaRPr>
          </a:p>
          <a:p>
            <a:endParaRPr lang="en-US" b="0" i="0" dirty="0">
              <a:solidFill>
                <a:srgbClr val="222222"/>
              </a:solidFill>
              <a:effectLst/>
              <a:latin typeface="Adobe Clean"/>
            </a:endParaRPr>
          </a:p>
          <a:p>
            <a:pPr algn="l"/>
            <a:r>
              <a:rPr lang="en-US" b="0" i="0" dirty="0">
                <a:effectLst/>
                <a:latin typeface="var(--mod-body-sans-serif-font-family, var(--spectrum-body-sans-serif-font-family))"/>
              </a:rPr>
              <a:t>Recommendations helps you:</a:t>
            </a:r>
          </a:p>
          <a:p>
            <a:pPr algn="l">
              <a:buFont typeface="Arial" panose="020B0604020202020204" pitchFamily="34" charset="0"/>
              <a:buChar char="•"/>
            </a:pPr>
            <a:r>
              <a:rPr lang="en-US" b="0" i="0" dirty="0">
                <a:solidFill>
                  <a:srgbClr val="4A4A4A"/>
                </a:solidFill>
                <a:effectLst/>
                <a:latin typeface="adobe-clean"/>
              </a:rPr>
              <a:t>Create sophisticated criteria (rules) to automate recommendations</a:t>
            </a:r>
          </a:p>
          <a:p>
            <a:pPr algn="l">
              <a:buFont typeface="Arial" panose="020B0604020202020204" pitchFamily="34" charset="0"/>
              <a:buChar char="•"/>
            </a:pPr>
            <a:r>
              <a:rPr lang="en-US" b="0" i="0" dirty="0">
                <a:solidFill>
                  <a:srgbClr val="4A4A4A"/>
                </a:solidFill>
                <a:effectLst/>
                <a:latin typeface="adobe-clean"/>
              </a:rPr>
              <a:t>Automatically display the recommendations by using a few JavaScript snippets</a:t>
            </a:r>
          </a:p>
          <a:p>
            <a:pPr algn="l">
              <a:buFont typeface="Arial" panose="020B0604020202020204" pitchFamily="34" charset="0"/>
              <a:buChar char="•"/>
            </a:pPr>
            <a:r>
              <a:rPr lang="en-US" b="0" i="0" dirty="0">
                <a:solidFill>
                  <a:srgbClr val="4A4A4A"/>
                </a:solidFill>
                <a:effectLst/>
                <a:latin typeface="adobe-clean"/>
              </a:rPr>
              <a:t>Test and optimize the recommendations criteria and designs that display the recommendations</a:t>
            </a:r>
          </a:p>
          <a:p>
            <a:pPr algn="l">
              <a:buFont typeface="Arial" panose="020B0604020202020204" pitchFamily="34" charset="0"/>
              <a:buChar char="•"/>
            </a:pPr>
            <a:r>
              <a:rPr lang="en-US" b="0" i="0" dirty="0">
                <a:solidFill>
                  <a:srgbClr val="4A4A4A"/>
                </a:solidFill>
                <a:effectLst/>
                <a:latin typeface="adobe-clean"/>
              </a:rPr>
              <a:t>Report on the results of your recommendations activities</a:t>
            </a:r>
          </a:p>
          <a:p>
            <a:endParaRPr lang="en-IN" dirty="0"/>
          </a:p>
        </p:txBody>
      </p:sp>
      <p:pic>
        <p:nvPicPr>
          <p:cNvPr id="5" name="Picture 4">
            <a:extLst>
              <a:ext uri="{FF2B5EF4-FFF2-40B4-BE49-F238E27FC236}">
                <a16:creationId xmlns:a16="http://schemas.microsoft.com/office/drawing/2014/main" id="{FE7301D3-AF62-51D8-889D-A46CDFFCA656}"/>
              </a:ext>
            </a:extLst>
          </p:cNvPr>
          <p:cNvPicPr>
            <a:picLocks noChangeAspect="1"/>
          </p:cNvPicPr>
          <p:nvPr/>
        </p:nvPicPr>
        <p:blipFill>
          <a:blip r:embed="rId5"/>
          <a:stretch>
            <a:fillRect/>
          </a:stretch>
        </p:blipFill>
        <p:spPr>
          <a:xfrm>
            <a:off x="7136549" y="626248"/>
            <a:ext cx="1456105" cy="3891003"/>
          </a:xfrm>
          <a:prstGeom prst="rect">
            <a:avLst/>
          </a:prstGeom>
        </p:spPr>
      </p:pic>
    </p:spTree>
    <p:extLst>
      <p:ext uri="{BB962C8B-B14F-4D97-AF65-F5344CB8AC3E}">
        <p14:creationId xmlns:p14="http://schemas.microsoft.com/office/powerpoint/2010/main" val="1799495130"/>
      </p:ext>
    </p:extLst>
  </p:cSld>
  <p:clrMapOvr>
    <a:overrideClrMapping bg1="lt1" tx1="dk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3" name="TextBox 2">
            <a:extLst>
              <a:ext uri="{FF2B5EF4-FFF2-40B4-BE49-F238E27FC236}">
                <a16:creationId xmlns:a16="http://schemas.microsoft.com/office/drawing/2014/main" id="{52233E6F-1F12-B230-49FD-0AFD9FF9000D}"/>
              </a:ext>
            </a:extLst>
          </p:cNvPr>
          <p:cNvSpPr txBox="1"/>
          <p:nvPr/>
        </p:nvSpPr>
        <p:spPr>
          <a:xfrm>
            <a:off x="199785" y="516909"/>
            <a:ext cx="6715365" cy="646331"/>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1" i="0" u="none" strike="noStrike" kern="1200" cap="none" spc="0" normalizeH="0" baseline="0" noProof="0" dirty="0">
              <a:ln>
                <a:noFill/>
              </a:ln>
              <a:solidFill>
                <a:srgbClr val="222222"/>
              </a:solidFill>
              <a:effectLst/>
              <a:uLnTx/>
              <a:uFillTx/>
              <a:latin typeface="Adobe Clean"/>
              <a:ea typeface="+mn-ea"/>
              <a:cs typeface="+mn-cs"/>
            </a:endParaRPr>
          </a:p>
          <a:p>
            <a:pPr marL="0" marR="0" lvl="0" indent="0" algn="ctr" defTabSz="4572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1200" cap="none" spc="0" normalizeH="0" baseline="0" noProof="0" dirty="0">
              <a:ln>
                <a:noFill/>
              </a:ln>
              <a:solidFill>
                <a:srgbClr val="A5A5A5"/>
              </a:solidFill>
              <a:effectLst/>
              <a:uLnTx/>
              <a:uFillTx/>
              <a:latin typeface="Arial"/>
              <a:ea typeface="+mn-ea"/>
              <a:cs typeface="+mn-cs"/>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2024749" y="-20082"/>
            <a:ext cx="457200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FFFFFF"/>
                </a:solidFill>
                <a:effectLst/>
                <a:uLnTx/>
                <a:uFillTx/>
                <a:latin typeface="Arial"/>
                <a:ea typeface="+mn-ea"/>
                <a:cs typeface="+mn-cs"/>
              </a:rPr>
              <a:t>Basic Terms and Concepts</a:t>
            </a:r>
          </a:p>
        </p:txBody>
      </p:sp>
      <p:sp>
        <p:nvSpPr>
          <p:cNvPr id="5" name="TextBox 4">
            <a:extLst>
              <a:ext uri="{FF2B5EF4-FFF2-40B4-BE49-F238E27FC236}">
                <a16:creationId xmlns:a16="http://schemas.microsoft.com/office/drawing/2014/main" id="{97317B79-7A45-153A-3C53-14BF5926D2D2}"/>
              </a:ext>
            </a:extLst>
          </p:cNvPr>
          <p:cNvSpPr txBox="1"/>
          <p:nvPr/>
        </p:nvSpPr>
        <p:spPr>
          <a:xfrm>
            <a:off x="383049" y="424576"/>
            <a:ext cx="8417476" cy="25853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363636"/>
                </a:solidFill>
                <a:effectLst/>
                <a:uLnTx/>
                <a:uFillTx/>
                <a:latin typeface="Adobe Clean"/>
                <a:ea typeface="+mn-ea"/>
                <a:cs typeface="+mn-cs"/>
              </a:rPr>
              <a:t>Audiences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srgbClr val="363636"/>
              </a:solidFill>
              <a:effectLst/>
              <a:uLnTx/>
              <a:uFillTx/>
              <a:latin typeface="Adobe Clean"/>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 audience is a group of people who share a certain characteristic or a set of characteristics. Examples of audiences could include: Visitors from Google, Visitors from Yahoo, Visitors who have purchased in the past, Registered Users, Unregistered Users, Male Visitors, Female Visitors, Visitors over 50 years of age, and so 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Adobe Target defines audiences at an account level.</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23723939"/>
      </p:ext>
    </p:extLst>
  </p:cSld>
  <p:clrMapOvr>
    <a:overrideClrMapping bg1="lt1" tx1="dk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6" name="Picture 5">
            <a:extLst>
              <a:ext uri="{FF2B5EF4-FFF2-40B4-BE49-F238E27FC236}">
                <a16:creationId xmlns:a16="http://schemas.microsoft.com/office/drawing/2014/main" id="{4B7AA632-40A1-548B-F175-B92856D3803E}"/>
              </a:ext>
            </a:extLst>
          </p:cNvPr>
          <p:cNvPicPr>
            <a:picLocks noChangeAspect="1"/>
          </p:cNvPicPr>
          <p:nvPr/>
        </p:nvPicPr>
        <p:blipFill>
          <a:blip r:embed="rId5"/>
          <a:stretch>
            <a:fillRect/>
          </a:stretch>
        </p:blipFill>
        <p:spPr>
          <a:xfrm>
            <a:off x="0" y="906876"/>
            <a:ext cx="9144000" cy="3329748"/>
          </a:xfrm>
          <a:prstGeom prst="rect">
            <a:avLst/>
          </a:prstGeom>
        </p:spPr>
      </p:pic>
    </p:spTree>
    <p:extLst>
      <p:ext uri="{BB962C8B-B14F-4D97-AF65-F5344CB8AC3E}">
        <p14:creationId xmlns:p14="http://schemas.microsoft.com/office/powerpoint/2010/main" val="4155716160"/>
      </p:ext>
    </p:extLst>
  </p:cSld>
  <p:clrMapOvr>
    <a:overrideClrMapping bg1="lt1" tx1="dk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A007630-BD31-1F6F-8F8A-1D19004D348A}"/>
              </a:ext>
            </a:extLst>
          </p:cNvPr>
          <p:cNvSpPr txBox="1"/>
          <p:nvPr/>
        </p:nvSpPr>
        <p:spPr>
          <a:xfrm>
            <a:off x="343475" y="779906"/>
            <a:ext cx="7999430" cy="3693319"/>
          </a:xfrm>
          <a:prstGeom prst="rect">
            <a:avLst/>
          </a:prstGeom>
          <a:noFill/>
        </p:spPr>
        <p:txBody>
          <a:bodyPr wrap="square">
            <a:spAutoFit/>
          </a:bodyPr>
          <a:lstStyle/>
          <a:p>
            <a:pPr algn="l">
              <a:buFont typeface="Arial" panose="020B0604020202020204" pitchFamily="34" charset="0"/>
              <a:buChar char="•"/>
            </a:pPr>
            <a:r>
              <a:rPr lang="en-US" dirty="0">
                <a:solidFill>
                  <a:srgbClr val="4A4A4A"/>
                </a:solidFill>
                <a:latin typeface="var(--mod-body-sans-serif-font-family, var(--spectrum-body-sans-serif-font-family))"/>
              </a:rPr>
              <a:t>Publishing: Web publishers use Target Recommendations to recommend articles to site visitors and drive increased engagement.</a:t>
            </a:r>
          </a:p>
          <a:p>
            <a:pPr algn="l">
              <a:buFont typeface="Arial" panose="020B0604020202020204" pitchFamily="34" charset="0"/>
              <a:buChar char="•"/>
            </a:pPr>
            <a:r>
              <a:rPr lang="en-US" dirty="0">
                <a:solidFill>
                  <a:srgbClr val="4A4A4A"/>
                </a:solidFill>
                <a:latin typeface="var(--mod-body-sans-serif-font-family, var(--spectrum-body-sans-serif-font-family))"/>
              </a:rPr>
              <a:t>Video Tutorials: Adobe Creative Cloud uses Target to recommend video tutorials to Photoshop users in the Photoshop application.</a:t>
            </a:r>
          </a:p>
          <a:p>
            <a:pPr algn="l">
              <a:buFont typeface="Arial" panose="020B0604020202020204" pitchFamily="34" charset="0"/>
              <a:buChar char="•"/>
            </a:pPr>
            <a:r>
              <a:rPr lang="en-US" dirty="0">
                <a:solidFill>
                  <a:srgbClr val="4A4A4A"/>
                </a:solidFill>
                <a:latin typeface="var(--mod-body-sans-serif-font-family, var(--spectrum-body-sans-serif-font-family))"/>
              </a:rPr>
              <a:t>Gaming: Gaming companies use Target to recommend games and content to users on their consoles.</a:t>
            </a:r>
          </a:p>
          <a:p>
            <a:pPr algn="l">
              <a:buFont typeface="Arial" panose="020B0604020202020204" pitchFamily="34" charset="0"/>
              <a:buChar char="•"/>
            </a:pPr>
            <a:r>
              <a:rPr lang="en-US" dirty="0">
                <a:solidFill>
                  <a:srgbClr val="4A4A4A"/>
                </a:solidFill>
                <a:latin typeface="var(--mod-body-sans-serif-font-family, var(--spectrum-body-sans-serif-font-family))"/>
              </a:rPr>
              <a:t>B2B Sales: Business-to-business companies use Target to recommend videos, whitepapers, and blog posts to B2B prospects; deliver downloads; and provide help to existing customers.</a:t>
            </a:r>
          </a:p>
          <a:p>
            <a:pPr algn="l">
              <a:buFont typeface="Arial" panose="020B0604020202020204" pitchFamily="34" charset="0"/>
              <a:buChar char="•"/>
            </a:pPr>
            <a:r>
              <a:rPr lang="en-US" dirty="0">
                <a:solidFill>
                  <a:srgbClr val="4A4A4A"/>
                </a:solidFill>
                <a:latin typeface="var(--mod-body-sans-serif-font-family, var(--spectrum-body-sans-serif-font-family))"/>
              </a:rPr>
              <a:t>Travel: A German travel booker uses Target to recommend hotels and more to travelers.</a:t>
            </a:r>
          </a:p>
          <a:p>
            <a:pPr algn="l">
              <a:buFont typeface="Arial" panose="020B0604020202020204" pitchFamily="34" charset="0"/>
              <a:buChar char="•"/>
            </a:pPr>
            <a:r>
              <a:rPr lang="en-US" dirty="0">
                <a:solidFill>
                  <a:srgbClr val="4A4A4A"/>
                </a:solidFill>
                <a:latin typeface="var(--mod-body-sans-serif-font-family, var(--spectrum-body-sans-serif-font-family))"/>
              </a:rPr>
              <a:t>Retail: A leading B2B retailer uses Target to recommend top categories and products to return visitors in the browser and in its mobile app.</a:t>
            </a:r>
          </a:p>
        </p:txBody>
      </p:sp>
    </p:spTree>
    <p:extLst>
      <p:ext uri="{BB962C8B-B14F-4D97-AF65-F5344CB8AC3E}">
        <p14:creationId xmlns:p14="http://schemas.microsoft.com/office/powerpoint/2010/main" val="1907253126"/>
      </p:ext>
    </p:extLst>
  </p:cSld>
  <p:clrMapOvr>
    <a:overrideClrMapping bg1="lt1" tx1="dk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3" name="TextBox 2">
            <a:extLst>
              <a:ext uri="{FF2B5EF4-FFF2-40B4-BE49-F238E27FC236}">
                <a16:creationId xmlns:a16="http://schemas.microsoft.com/office/drawing/2014/main" id="{AA007630-BD31-1F6F-8F8A-1D19004D348A}"/>
              </a:ext>
            </a:extLst>
          </p:cNvPr>
          <p:cNvSpPr txBox="1"/>
          <p:nvPr/>
        </p:nvSpPr>
        <p:spPr>
          <a:xfrm>
            <a:off x="74534" y="526276"/>
            <a:ext cx="7999430" cy="369332"/>
          </a:xfrm>
          <a:prstGeom prst="rect">
            <a:avLst/>
          </a:prstGeom>
          <a:noFill/>
        </p:spPr>
        <p:txBody>
          <a:bodyPr wrap="square">
            <a:spAutoFit/>
          </a:bodyPr>
          <a:lstStyle/>
          <a:p>
            <a:pPr algn="l"/>
            <a:r>
              <a:rPr lang="en-US" b="0" i="0" dirty="0">
                <a:solidFill>
                  <a:srgbClr val="222222"/>
                </a:solidFill>
                <a:effectLst/>
                <a:latin typeface="Adobe Clean"/>
              </a:rPr>
              <a:t>Steps involved in creating your recommendations implementation</a:t>
            </a:r>
            <a:endParaRPr lang="en-US" dirty="0">
              <a:solidFill>
                <a:srgbClr val="4A4A4A"/>
              </a:solidFill>
              <a:latin typeface="var(--mod-body-sans-serif-font-family, var(--spectrum-body-sans-serif-font-family))"/>
            </a:endParaRPr>
          </a:p>
        </p:txBody>
      </p:sp>
      <p:pic>
        <p:nvPicPr>
          <p:cNvPr id="5" name="Picture 4">
            <a:extLst>
              <a:ext uri="{FF2B5EF4-FFF2-40B4-BE49-F238E27FC236}">
                <a16:creationId xmlns:a16="http://schemas.microsoft.com/office/drawing/2014/main" id="{073614C8-D303-47D6-5387-F6AFB9B65091}"/>
              </a:ext>
            </a:extLst>
          </p:cNvPr>
          <p:cNvPicPr>
            <a:picLocks noChangeAspect="1"/>
          </p:cNvPicPr>
          <p:nvPr/>
        </p:nvPicPr>
        <p:blipFill>
          <a:blip r:embed="rId5"/>
          <a:stretch>
            <a:fillRect/>
          </a:stretch>
        </p:blipFill>
        <p:spPr>
          <a:xfrm>
            <a:off x="174427" y="1037202"/>
            <a:ext cx="6766560" cy="3627893"/>
          </a:xfrm>
          <a:prstGeom prst="rect">
            <a:avLst/>
          </a:prstGeom>
        </p:spPr>
      </p:pic>
    </p:spTree>
    <p:extLst>
      <p:ext uri="{BB962C8B-B14F-4D97-AF65-F5344CB8AC3E}">
        <p14:creationId xmlns:p14="http://schemas.microsoft.com/office/powerpoint/2010/main" val="3104473365"/>
      </p:ext>
    </p:extLst>
  </p:cSld>
  <p:clrMapOvr>
    <a:overrideClrMapping bg1="lt1" tx1="dk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6" name="Picture 5">
            <a:extLst>
              <a:ext uri="{FF2B5EF4-FFF2-40B4-BE49-F238E27FC236}">
                <a16:creationId xmlns:a16="http://schemas.microsoft.com/office/drawing/2014/main" id="{58C953AB-473B-3309-EB7B-A714F92FEE0F}"/>
              </a:ext>
            </a:extLst>
          </p:cNvPr>
          <p:cNvPicPr>
            <a:picLocks noChangeAspect="1"/>
          </p:cNvPicPr>
          <p:nvPr/>
        </p:nvPicPr>
        <p:blipFill>
          <a:blip r:embed="rId5"/>
          <a:stretch>
            <a:fillRect/>
          </a:stretch>
        </p:blipFill>
        <p:spPr>
          <a:xfrm>
            <a:off x="811033" y="499077"/>
            <a:ext cx="7752522" cy="4145345"/>
          </a:xfrm>
          <a:prstGeom prst="rect">
            <a:avLst/>
          </a:prstGeom>
        </p:spPr>
      </p:pic>
    </p:spTree>
    <p:extLst>
      <p:ext uri="{BB962C8B-B14F-4D97-AF65-F5344CB8AC3E}">
        <p14:creationId xmlns:p14="http://schemas.microsoft.com/office/powerpoint/2010/main" val="3893150890"/>
      </p:ext>
    </p:extLst>
  </p:cSld>
  <p:clrMapOvr>
    <a:overrideClrMapping bg1="lt1" tx1="dk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3" name="Picture 2">
            <a:extLst>
              <a:ext uri="{FF2B5EF4-FFF2-40B4-BE49-F238E27FC236}">
                <a16:creationId xmlns:a16="http://schemas.microsoft.com/office/drawing/2014/main" id="{4D657FBA-EF52-41CA-E1CD-3FFEC1D47FCF}"/>
              </a:ext>
            </a:extLst>
          </p:cNvPr>
          <p:cNvPicPr>
            <a:picLocks noChangeAspect="1"/>
          </p:cNvPicPr>
          <p:nvPr/>
        </p:nvPicPr>
        <p:blipFill>
          <a:blip r:embed="rId5"/>
          <a:stretch>
            <a:fillRect/>
          </a:stretch>
        </p:blipFill>
        <p:spPr>
          <a:xfrm>
            <a:off x="745854" y="408148"/>
            <a:ext cx="8054671" cy="4327203"/>
          </a:xfrm>
          <a:prstGeom prst="rect">
            <a:avLst/>
          </a:prstGeom>
        </p:spPr>
      </p:pic>
    </p:spTree>
    <p:extLst>
      <p:ext uri="{BB962C8B-B14F-4D97-AF65-F5344CB8AC3E}">
        <p14:creationId xmlns:p14="http://schemas.microsoft.com/office/powerpoint/2010/main" val="3475960744"/>
      </p:ext>
    </p:extLst>
  </p:cSld>
  <p:clrMapOvr>
    <a:overrideClrMapping bg1="lt1" tx1="dk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5" name="Picture 4">
            <a:extLst>
              <a:ext uri="{FF2B5EF4-FFF2-40B4-BE49-F238E27FC236}">
                <a16:creationId xmlns:a16="http://schemas.microsoft.com/office/drawing/2014/main" id="{3EA6147A-D648-3AB8-9104-35D3880EE44F}"/>
              </a:ext>
            </a:extLst>
          </p:cNvPr>
          <p:cNvPicPr>
            <a:picLocks noChangeAspect="1"/>
          </p:cNvPicPr>
          <p:nvPr/>
        </p:nvPicPr>
        <p:blipFill>
          <a:blip r:embed="rId5"/>
          <a:stretch>
            <a:fillRect/>
          </a:stretch>
        </p:blipFill>
        <p:spPr>
          <a:xfrm>
            <a:off x="943550" y="439296"/>
            <a:ext cx="7445075" cy="4033929"/>
          </a:xfrm>
          <a:prstGeom prst="rect">
            <a:avLst/>
          </a:prstGeom>
        </p:spPr>
      </p:pic>
    </p:spTree>
    <p:extLst>
      <p:ext uri="{BB962C8B-B14F-4D97-AF65-F5344CB8AC3E}">
        <p14:creationId xmlns:p14="http://schemas.microsoft.com/office/powerpoint/2010/main" val="2050769707"/>
      </p:ext>
    </p:extLst>
  </p:cSld>
  <p:clrMapOvr>
    <a:overrideClrMapping bg1="lt1" tx1="dk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3" name="Picture 2">
            <a:extLst>
              <a:ext uri="{FF2B5EF4-FFF2-40B4-BE49-F238E27FC236}">
                <a16:creationId xmlns:a16="http://schemas.microsoft.com/office/drawing/2014/main" id="{31978949-A620-6450-D52E-EDBC1158D391}"/>
              </a:ext>
            </a:extLst>
          </p:cNvPr>
          <p:cNvPicPr>
            <a:picLocks noChangeAspect="1"/>
          </p:cNvPicPr>
          <p:nvPr/>
        </p:nvPicPr>
        <p:blipFill>
          <a:blip r:embed="rId5"/>
          <a:stretch>
            <a:fillRect/>
          </a:stretch>
        </p:blipFill>
        <p:spPr>
          <a:xfrm>
            <a:off x="939121" y="551754"/>
            <a:ext cx="7568773" cy="4039992"/>
          </a:xfrm>
          <a:prstGeom prst="rect">
            <a:avLst/>
          </a:prstGeom>
        </p:spPr>
      </p:pic>
    </p:spTree>
    <p:extLst>
      <p:ext uri="{BB962C8B-B14F-4D97-AF65-F5344CB8AC3E}">
        <p14:creationId xmlns:p14="http://schemas.microsoft.com/office/powerpoint/2010/main" val="1168932855"/>
      </p:ext>
    </p:extLst>
  </p:cSld>
  <p:clrMapOvr>
    <a:overrideClrMapping bg1="lt1" tx1="dk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5" name="Picture 4">
            <a:extLst>
              <a:ext uri="{FF2B5EF4-FFF2-40B4-BE49-F238E27FC236}">
                <a16:creationId xmlns:a16="http://schemas.microsoft.com/office/drawing/2014/main" id="{8693164E-7FF2-2F7C-D2B6-96DA31D87567}"/>
              </a:ext>
            </a:extLst>
          </p:cNvPr>
          <p:cNvPicPr>
            <a:picLocks noChangeAspect="1"/>
          </p:cNvPicPr>
          <p:nvPr/>
        </p:nvPicPr>
        <p:blipFill>
          <a:blip r:embed="rId5"/>
          <a:stretch>
            <a:fillRect/>
          </a:stretch>
        </p:blipFill>
        <p:spPr>
          <a:xfrm>
            <a:off x="697060" y="566767"/>
            <a:ext cx="7445075" cy="4009965"/>
          </a:xfrm>
          <a:prstGeom prst="rect">
            <a:avLst/>
          </a:prstGeom>
        </p:spPr>
      </p:pic>
    </p:spTree>
    <p:extLst>
      <p:ext uri="{BB962C8B-B14F-4D97-AF65-F5344CB8AC3E}">
        <p14:creationId xmlns:p14="http://schemas.microsoft.com/office/powerpoint/2010/main" val="2300348199"/>
      </p:ext>
    </p:extLst>
  </p:cSld>
  <p:clrMapOvr>
    <a:overrideClrMapping bg1="lt1" tx1="dk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Recommendations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pic>
        <p:nvPicPr>
          <p:cNvPr id="3" name="Picture 2">
            <a:extLst>
              <a:ext uri="{FF2B5EF4-FFF2-40B4-BE49-F238E27FC236}">
                <a16:creationId xmlns:a16="http://schemas.microsoft.com/office/drawing/2014/main" id="{8CC8962B-BD84-6731-4B89-9749128416BA}"/>
              </a:ext>
            </a:extLst>
          </p:cNvPr>
          <p:cNvPicPr>
            <a:picLocks noChangeAspect="1"/>
          </p:cNvPicPr>
          <p:nvPr/>
        </p:nvPicPr>
        <p:blipFill>
          <a:blip r:embed="rId5"/>
          <a:stretch>
            <a:fillRect/>
          </a:stretch>
        </p:blipFill>
        <p:spPr>
          <a:xfrm>
            <a:off x="731519" y="469729"/>
            <a:ext cx="7855889" cy="4204042"/>
          </a:xfrm>
          <a:prstGeom prst="rect">
            <a:avLst/>
          </a:prstGeom>
        </p:spPr>
      </p:pic>
    </p:spTree>
    <p:extLst>
      <p:ext uri="{BB962C8B-B14F-4D97-AF65-F5344CB8AC3E}">
        <p14:creationId xmlns:p14="http://schemas.microsoft.com/office/powerpoint/2010/main" val="177471022"/>
      </p:ext>
    </p:extLst>
  </p:cSld>
  <p:clrMapOvr>
    <a:overrideClrMapping bg1="lt1" tx1="dk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4000"/>
            <a:lum/>
          </a:blip>
          <a:srcRect/>
          <a:stretch>
            <a:fillRect/>
          </a:stretch>
        </a:blipFill>
        <a:effectLst/>
      </p:bgPr>
    </p:bg>
    <p:spTree>
      <p:nvGrpSpPr>
        <p:cNvPr id="1" name="Shape 153"/>
        <p:cNvGrpSpPr/>
        <p:nvPr/>
      </p:nvGrpSpPr>
      <p:grpSpPr>
        <a:xfrm>
          <a:off x="0" y="0"/>
          <a:ext cx="0" cy="0"/>
          <a:chOff x="0" y="0"/>
          <a:chExt cx="0" cy="0"/>
        </a:xfrm>
      </p:grpSpPr>
      <p:sp>
        <p:nvSpPr>
          <p:cNvPr id="155" name="Google Shape;155;p30"/>
          <p:cNvSpPr txBox="1"/>
          <p:nvPr/>
        </p:nvSpPr>
        <p:spPr>
          <a:xfrm>
            <a:off x="343475" y="670275"/>
            <a:ext cx="7101600" cy="400200"/>
          </a:xfrm>
          <a:prstGeom prst="rect">
            <a:avLst/>
          </a:prstGeom>
          <a:noFill/>
          <a:ln>
            <a:noFill/>
          </a:ln>
        </p:spPr>
        <p:txBody>
          <a:bodyPr spcFirstLastPara="1" wrap="square" lIns="91425" tIns="91425" rIns="91425" bIns="91425" anchor="t"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472C4"/>
              </a:solidFill>
              <a:effectLst/>
              <a:uLnTx/>
              <a:uFillTx/>
              <a:latin typeface="Avenir"/>
              <a:ea typeface="Avenir"/>
              <a:cs typeface="Avenir"/>
              <a:sym typeface="Avenir"/>
            </a:endParaRPr>
          </a:p>
        </p:txBody>
      </p:sp>
      <p:sp>
        <p:nvSpPr>
          <p:cNvPr id="4" name="TextBox 3">
            <a:extLst>
              <a:ext uri="{FF2B5EF4-FFF2-40B4-BE49-F238E27FC236}">
                <a16:creationId xmlns:a16="http://schemas.microsoft.com/office/drawing/2014/main" id="{7198FC88-7DF8-E973-07D6-C085A9D2EB11}"/>
              </a:ext>
            </a:extLst>
          </p:cNvPr>
          <p:cNvSpPr txBox="1"/>
          <p:nvPr/>
        </p:nvSpPr>
        <p:spPr>
          <a:xfrm>
            <a:off x="3557707" y="-15428"/>
            <a:ext cx="7568772"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chemeClr val="bg1"/>
                </a:solidFill>
              </a:rPr>
              <a:t>Entities</a:t>
            </a:r>
            <a:endParaRPr kumimoji="0" lang="en-IN" sz="2000" b="1" i="0" u="none" strike="noStrike" kern="1200" cap="none" spc="0" normalizeH="0" baseline="0" noProof="0" dirty="0">
              <a:ln>
                <a:noFill/>
              </a:ln>
              <a:solidFill>
                <a:schemeClr val="bg1"/>
              </a:solidFill>
              <a:effectLst/>
              <a:uLnTx/>
              <a:uFillTx/>
              <a:latin typeface="Arial"/>
              <a:ea typeface="+mn-ea"/>
              <a:cs typeface="+mn-cs"/>
            </a:endParaRPr>
          </a:p>
        </p:txBody>
      </p:sp>
      <p:sp>
        <p:nvSpPr>
          <p:cNvPr id="5" name="TextBox 4">
            <a:extLst>
              <a:ext uri="{FF2B5EF4-FFF2-40B4-BE49-F238E27FC236}">
                <a16:creationId xmlns:a16="http://schemas.microsoft.com/office/drawing/2014/main" id="{45D3E111-8283-18B5-15D2-59CF0A2EBC8B}"/>
              </a:ext>
            </a:extLst>
          </p:cNvPr>
          <p:cNvSpPr txBox="1"/>
          <p:nvPr/>
        </p:nvSpPr>
        <p:spPr>
          <a:xfrm>
            <a:off x="99892" y="489473"/>
            <a:ext cx="8944216" cy="4801314"/>
          </a:xfrm>
          <a:prstGeom prst="rect">
            <a:avLst/>
          </a:prstGeom>
          <a:noFill/>
        </p:spPr>
        <p:txBody>
          <a:bodyPr wrap="square">
            <a:spAutoFit/>
          </a:bodyPr>
          <a:lstStyle/>
          <a:p>
            <a:pPr algn="l"/>
            <a:r>
              <a:rPr lang="en-US" b="0" i="0" dirty="0">
                <a:effectLst/>
                <a:latin typeface="var(--mod-body-sans-serif-font-family, var(--spectrum-body-sans-serif-font-family))"/>
              </a:rPr>
              <a:t>Entities refer to the items you want to recommend. Entities can be anything such as products, content (such as articles, slide shows, images, movies, and tv shows), job listings, restaurants, and so forth.</a:t>
            </a:r>
          </a:p>
          <a:p>
            <a:pPr algn="l"/>
            <a:r>
              <a:rPr lang="en-US" b="0" i="0" dirty="0">
                <a:effectLst/>
                <a:latin typeface="var(--mod-body-sans-serif-font-family, var(--spectrum-body-sans-serif-font-family))"/>
              </a:rPr>
              <a:t>Recommendations displays items from your collections according to criteria you set up.</a:t>
            </a:r>
          </a:p>
          <a:p>
            <a:pPr algn="l"/>
            <a:r>
              <a:rPr lang="en-US" b="0" i="0" dirty="0">
                <a:effectLst/>
                <a:latin typeface="var(--mod-body-sans-serif-font-family, var(--spectrum-body-sans-serif-font-family))"/>
              </a:rPr>
              <a:t>Use Entities to:</a:t>
            </a:r>
          </a:p>
          <a:p>
            <a:pPr algn="l">
              <a:buFont typeface="Arial" panose="020B0604020202020204" pitchFamily="34" charset="0"/>
              <a:buChar char="•"/>
            </a:pPr>
            <a:r>
              <a:rPr lang="en-US" b="0" i="0" dirty="0">
                <a:solidFill>
                  <a:srgbClr val="4A4A4A"/>
                </a:solidFill>
                <a:effectLst/>
                <a:latin typeface="adobe-clean"/>
              </a:rPr>
              <a:t>Set up your collections</a:t>
            </a:r>
          </a:p>
          <a:p>
            <a:pPr algn="l">
              <a:buFont typeface="Arial" panose="020B0604020202020204" pitchFamily="34" charset="0"/>
              <a:buChar char="•"/>
            </a:pPr>
            <a:r>
              <a:rPr lang="en-US" b="0" i="0" dirty="0">
                <a:solidFill>
                  <a:srgbClr val="4A4A4A"/>
                </a:solidFill>
                <a:effectLst/>
                <a:latin typeface="adobe-clean"/>
              </a:rPr>
              <a:t>Use feeds to get entity or content information into your recommendations</a:t>
            </a:r>
          </a:p>
          <a:p>
            <a:pPr algn="l">
              <a:buFont typeface="Arial" panose="020B0604020202020204" pitchFamily="34" charset="0"/>
              <a:buChar char="•"/>
            </a:pPr>
            <a:r>
              <a:rPr lang="en-US" b="0" i="0" dirty="0">
                <a:solidFill>
                  <a:srgbClr val="4A4A4A"/>
                </a:solidFill>
                <a:effectLst/>
                <a:latin typeface="adobe-clean"/>
              </a:rPr>
              <a:t>Set exclusions to prevent certain items from displaying in your recommendations</a:t>
            </a:r>
          </a:p>
          <a:p>
            <a:pPr algn="l">
              <a:buFont typeface="Arial" panose="020B0604020202020204" pitchFamily="34" charset="0"/>
              <a:buChar char="•"/>
            </a:pPr>
            <a:endParaRPr lang="en-US" dirty="0">
              <a:solidFill>
                <a:srgbClr val="4A4A4A"/>
              </a:solidFill>
              <a:latin typeface="adobe-clean"/>
            </a:endParaRPr>
          </a:p>
          <a:p>
            <a:pPr>
              <a:buFont typeface="Arial" panose="020B0604020202020204" pitchFamily="34" charset="0"/>
              <a:buChar char="•"/>
            </a:pPr>
            <a:r>
              <a:rPr lang="en-IN" b="1" i="0" dirty="0">
                <a:solidFill>
                  <a:srgbClr val="4A4A4A"/>
                </a:solidFill>
                <a:effectLst/>
                <a:latin typeface="var(--mod-heading-sans-serif-font-family, var(--spectrum-heading-sans-serif-font-family))"/>
              </a:rPr>
              <a:t>Entity attributes</a:t>
            </a:r>
          </a:p>
          <a:p>
            <a:pPr algn="l"/>
            <a:r>
              <a:rPr lang="en-US" b="0" i="0" dirty="0">
                <a:effectLst/>
                <a:latin typeface="var(--mod-body-sans-serif-font-family, var(--spectrum-body-sans-serif-font-family))"/>
              </a:rPr>
              <a:t>Use entity attributes to pass product or content information to Adobe Target Recommendations.</a:t>
            </a:r>
          </a:p>
          <a:p>
            <a:pPr algn="l"/>
            <a:r>
              <a:rPr lang="en-US" b="0" i="0" dirty="0">
                <a:effectLst/>
                <a:latin typeface="var(--mod-body-sans-serif-font-family, var(--spectrum-body-sans-serif-font-family))"/>
              </a:rPr>
              <a:t>Entities refer to the items you want to recommend. Entities can include products, content (articles, slide shows, images, movies, and television shows), job listings, restaurants, and so forth.</a:t>
            </a:r>
          </a:p>
          <a:p>
            <a:br>
              <a:rPr lang="en-US" dirty="0"/>
            </a:br>
            <a:endParaRPr lang="en-US" b="0" i="0" dirty="0">
              <a:solidFill>
                <a:srgbClr val="4A4A4A"/>
              </a:solidFill>
              <a:effectLst/>
              <a:latin typeface="adobe-clean"/>
            </a:endParaRPr>
          </a:p>
        </p:txBody>
      </p:sp>
    </p:spTree>
    <p:extLst>
      <p:ext uri="{BB962C8B-B14F-4D97-AF65-F5344CB8AC3E}">
        <p14:creationId xmlns:p14="http://schemas.microsoft.com/office/powerpoint/2010/main" val="3555290247"/>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0.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2.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3.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4.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5.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6.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7.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8.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9.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8453</TotalTime>
  <Words>11793</Words>
  <Application>Microsoft Office PowerPoint</Application>
  <PresentationFormat>On-screen Show (16:9)</PresentationFormat>
  <Paragraphs>882</Paragraphs>
  <Slides>149</Slides>
  <Notes>149</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149</vt:i4>
      </vt:variant>
    </vt:vector>
  </HeadingPairs>
  <TitlesOfParts>
    <vt:vector size="161" baseType="lpstr">
      <vt:lpstr>Lato</vt:lpstr>
      <vt:lpstr>Calibri</vt:lpstr>
      <vt:lpstr>var(--mod-heading-sans-serif-font-family, var(--spectrum-heading-sans-serif-font-family))</vt:lpstr>
      <vt:lpstr>Adobe Clean</vt:lpstr>
      <vt:lpstr>Arial</vt:lpstr>
      <vt:lpstr>adobe-clean</vt:lpstr>
      <vt:lpstr>Zilla Slab</vt:lpstr>
      <vt:lpstr>Avenir</vt:lpstr>
      <vt:lpstr>var(--mod-body-sans-serif-font-family, var(--spectrum-body-sans-serif-font-family))</vt:lpstr>
      <vt:lpstr>var(--body-font-family)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 Rajput</dc:creator>
  <cp:lastModifiedBy>Rajput, Richa</cp:lastModifiedBy>
  <cp:revision>159</cp:revision>
  <dcterms:modified xsi:type="dcterms:W3CDTF">2024-04-05T08:28:09Z</dcterms:modified>
</cp:coreProperties>
</file>